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2" r:id="rId4"/>
    <p:sldId id="258" r:id="rId5"/>
    <p:sldId id="259" r:id="rId6"/>
    <p:sldId id="283" r:id="rId7"/>
    <p:sldId id="260" r:id="rId8"/>
    <p:sldId id="284" r:id="rId9"/>
    <p:sldId id="285" r:id="rId10"/>
    <p:sldId id="286" r:id="rId11"/>
    <p:sldId id="287" r:id="rId12"/>
    <p:sldId id="288" r:id="rId13"/>
    <p:sldId id="289" r:id="rId14"/>
    <p:sldId id="290" r:id="rId15"/>
    <p:sldId id="291" r:id="rId16"/>
    <p:sldId id="297" r:id="rId17"/>
    <p:sldId id="292" r:id="rId18"/>
    <p:sldId id="293" r:id="rId19"/>
    <p:sldId id="294" r:id="rId20"/>
    <p:sldId id="295" r:id="rId21"/>
    <p:sldId id="296"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09"/>
  </p:normalViewPr>
  <p:slideViewPr>
    <p:cSldViewPr snapToGrid="0">
      <p:cViewPr varScale="1">
        <p:scale>
          <a:sx n="104" d="100"/>
          <a:sy n="104" d="100"/>
        </p:scale>
        <p:origin x="6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B034-8381-9706-80E1-BF0AA9AB74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1425DC0-1CD2-9905-C7BD-FDFA15F03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8FB288-9071-FA74-0C4D-85E0956C4064}"/>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5" name="Footer Placeholder 4">
            <a:extLst>
              <a:ext uri="{FF2B5EF4-FFF2-40B4-BE49-F238E27FC236}">
                <a16:creationId xmlns:a16="http://schemas.microsoft.com/office/drawing/2014/main" id="{78D09B55-8334-42E6-BFFF-87664490D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695A5-1AF7-79E8-8F2A-6C3607D0CD34}"/>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363179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38F7-5D6B-2344-C6EA-B08A5874A48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D02370-5DEE-0F6C-A502-FA6D3E8C11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220D98-DD11-37DB-1AE3-4C05D0BF15AB}"/>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5" name="Footer Placeholder 4">
            <a:extLst>
              <a:ext uri="{FF2B5EF4-FFF2-40B4-BE49-F238E27FC236}">
                <a16:creationId xmlns:a16="http://schemas.microsoft.com/office/drawing/2014/main" id="{257F828C-F48F-DD82-1235-A1FCAEF20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C0061-0D7A-090A-7427-5996A03638DB}"/>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38731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08564A-28F1-09B7-F9AD-B76519739F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DC913F-2696-8401-FEA6-B267AE6F7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8170E6-2C17-9D74-F2D5-7BBCBFAA89E6}"/>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5" name="Footer Placeholder 4">
            <a:extLst>
              <a:ext uri="{FF2B5EF4-FFF2-40B4-BE49-F238E27FC236}">
                <a16:creationId xmlns:a16="http://schemas.microsoft.com/office/drawing/2014/main" id="{FB21A788-3A02-6825-5610-5264A776B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34980-B7C4-1342-661E-6F765ED7A562}"/>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304677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E359-E057-49FF-2EA3-D28DACF760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575906-78C6-9C41-A658-0CCD105BC63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8C61F8-9869-8F4D-4317-FA4F31C9526C}"/>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5" name="Footer Placeholder 4">
            <a:extLst>
              <a:ext uri="{FF2B5EF4-FFF2-40B4-BE49-F238E27FC236}">
                <a16:creationId xmlns:a16="http://schemas.microsoft.com/office/drawing/2014/main" id="{408A743F-1C67-A9C7-F109-1042FFA86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01702-8FF3-B138-EAA1-B496C2ABEF70}"/>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417098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A5D7-2C43-B83A-CECD-E94914AF8E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964ECB2-4D1C-A556-3E99-08B32EA0F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4A982E-4C1C-F655-8235-83B6BE9546F0}"/>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5" name="Footer Placeholder 4">
            <a:extLst>
              <a:ext uri="{FF2B5EF4-FFF2-40B4-BE49-F238E27FC236}">
                <a16:creationId xmlns:a16="http://schemas.microsoft.com/office/drawing/2014/main" id="{68D56323-A37D-9B3A-2442-A63AB09EC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D27DB-ED80-B9CC-61DE-3CE16443E764}"/>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97854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5159-9BA9-148C-4EAC-717C1150BF1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7F77E0-6E0D-D53A-53AB-BDC8B50E85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01B7F5-A147-BDEE-9D39-ED91A68C46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7007631-FA30-BAD5-6293-72095694CA05}"/>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6" name="Footer Placeholder 5">
            <a:extLst>
              <a:ext uri="{FF2B5EF4-FFF2-40B4-BE49-F238E27FC236}">
                <a16:creationId xmlns:a16="http://schemas.microsoft.com/office/drawing/2014/main" id="{BE2D8EB3-FAF2-C6E6-3A57-8D4149C74D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AD4A2-A2BF-8AB0-C9B0-1DEBEE8B78E5}"/>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0825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BC07-E232-A973-87A1-70E4766A489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7998D1-C08F-20AA-819B-B9FD5E8F7A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E40081-96EE-E857-3210-212E9A742F3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B7C492-CCA5-0027-7615-CA9DB3E37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285B5F4-CF1A-BAE7-74D6-71B5CDCD082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0DB76DB-6DFE-97DD-7623-23AE0312A7CC}"/>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8" name="Footer Placeholder 7">
            <a:extLst>
              <a:ext uri="{FF2B5EF4-FFF2-40B4-BE49-F238E27FC236}">
                <a16:creationId xmlns:a16="http://schemas.microsoft.com/office/drawing/2014/main" id="{5B16EE96-0C62-F86C-B44F-F47741684D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550FC8-2FA3-4D7F-679B-CBDF54A01B76}"/>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427036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05B7-7679-DAB0-B88C-CCE8A3DF641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F67EE98-5D76-2244-0509-EDA76AD5BA5A}"/>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4" name="Footer Placeholder 3">
            <a:extLst>
              <a:ext uri="{FF2B5EF4-FFF2-40B4-BE49-F238E27FC236}">
                <a16:creationId xmlns:a16="http://schemas.microsoft.com/office/drawing/2014/main" id="{94D2444E-5612-F01F-65A2-898E5855A1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E60D42-015C-9063-A7BA-CCF3D8948B26}"/>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68858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BA3DD-0734-3D9F-FB2A-D75465DD6BC6}"/>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3" name="Footer Placeholder 2">
            <a:extLst>
              <a:ext uri="{FF2B5EF4-FFF2-40B4-BE49-F238E27FC236}">
                <a16:creationId xmlns:a16="http://schemas.microsoft.com/office/drawing/2014/main" id="{A3FA7B00-2C55-A4E9-8CE2-BF91C1175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D0F6A4-3240-2C71-9194-ADDA888F3CDD}"/>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246717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6019-3094-2107-4A6F-C28D97F504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5136975-030D-EB26-77BD-7EFA6F1B86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C2D4C7A-B910-4B33-4BB4-D22DD1948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07E0717-6DAB-D8B3-DD62-16A5E654DA6B}"/>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6" name="Footer Placeholder 5">
            <a:extLst>
              <a:ext uri="{FF2B5EF4-FFF2-40B4-BE49-F238E27FC236}">
                <a16:creationId xmlns:a16="http://schemas.microsoft.com/office/drawing/2014/main" id="{519D3110-F0C3-F9CE-3985-CAEC7E914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7643B7-F630-C232-139D-487A79516E0A}"/>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3706133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102C-5513-3D8B-AEE5-F4014A7382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54B852E-9CA5-3D30-CFE7-DDDFC43B1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90D1F8-3CC1-576C-20CA-81FE7C750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1B4997-AF1C-EE14-BC44-4A9ED8538DE2}"/>
              </a:ext>
            </a:extLst>
          </p:cNvPr>
          <p:cNvSpPr>
            <a:spLocks noGrp="1"/>
          </p:cNvSpPr>
          <p:nvPr>
            <p:ph type="dt" sz="half" idx="10"/>
          </p:nvPr>
        </p:nvSpPr>
        <p:spPr/>
        <p:txBody>
          <a:bodyPr/>
          <a:lstStyle/>
          <a:p>
            <a:fld id="{FF5DB85B-04AC-A14F-B7AB-F8259D43B32D}" type="datetimeFigureOut">
              <a:rPr lang="en-US" smtClean="0"/>
              <a:t>12/7/23</a:t>
            </a:fld>
            <a:endParaRPr lang="en-US"/>
          </a:p>
        </p:txBody>
      </p:sp>
      <p:sp>
        <p:nvSpPr>
          <p:cNvPr id="6" name="Footer Placeholder 5">
            <a:extLst>
              <a:ext uri="{FF2B5EF4-FFF2-40B4-BE49-F238E27FC236}">
                <a16:creationId xmlns:a16="http://schemas.microsoft.com/office/drawing/2014/main" id="{8E250D1D-8169-287D-4AB8-E129929EC7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4C0B5-234D-A000-8A72-4408A1E66C27}"/>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10273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17CFE6-77E1-0FD7-EB40-1B204946A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784C216-F525-8192-4D71-20BBBB090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E219B0-CAF7-AE01-0D84-9D5296F26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DB85B-04AC-A14F-B7AB-F8259D43B32D}" type="datetimeFigureOut">
              <a:rPr lang="en-US" smtClean="0"/>
              <a:t>12/7/23</a:t>
            </a:fld>
            <a:endParaRPr lang="en-US"/>
          </a:p>
        </p:txBody>
      </p:sp>
      <p:sp>
        <p:nvSpPr>
          <p:cNvPr id="5" name="Footer Placeholder 4">
            <a:extLst>
              <a:ext uri="{FF2B5EF4-FFF2-40B4-BE49-F238E27FC236}">
                <a16:creationId xmlns:a16="http://schemas.microsoft.com/office/drawing/2014/main" id="{A54038ED-AF1F-B1AE-FE4C-4D74BAB18F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635A58-61DD-6371-662A-625ECBF109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07163-FCA1-A949-8368-1AF45A742C0C}" type="slidenum">
              <a:rPr lang="en-US" smtClean="0"/>
              <a:t>‹#›</a:t>
            </a:fld>
            <a:endParaRPr lang="en-US"/>
          </a:p>
        </p:txBody>
      </p:sp>
    </p:spTree>
    <p:extLst>
      <p:ext uri="{BB962C8B-B14F-4D97-AF65-F5344CB8AC3E}">
        <p14:creationId xmlns:p14="http://schemas.microsoft.com/office/powerpoint/2010/main" val="3924210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keras.io/api/keras_nlp/models/bert/" TargetMode="External"/><Relationship Id="rId2" Type="http://schemas.openxmlformats.org/officeDocument/2006/relationships/hyperlink" Target="https://scikit-learn.org/stable/modules/generated/sklearn.model_selection.cross_val_score.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nltk.org/_modules/nltk/sentiment/vader.html" TargetMode="External"/><Relationship Id="rId4" Type="http://schemas.openxmlformats.org/officeDocument/2006/relationships/hyperlink" Target="https://scikit-learn.org/stable/modules/generated/sklearn.ensemble.RandomForestClassifier.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C5E8-1C68-1057-7E44-F9BF12C8EE10}"/>
              </a:ext>
            </a:extLst>
          </p:cNvPr>
          <p:cNvSpPr>
            <a:spLocks noGrp="1"/>
          </p:cNvSpPr>
          <p:nvPr>
            <p:ph type="ctrTitle"/>
          </p:nvPr>
        </p:nvSpPr>
        <p:spPr/>
        <p:txBody>
          <a:bodyPr>
            <a:noAutofit/>
          </a:bodyPr>
          <a:lstStyle/>
          <a:p>
            <a:r>
              <a:rPr lang="en-US" sz="4000" dirty="0"/>
              <a:t>Comparative Sentiment Analysis on Twitter Data using SVM, </a:t>
            </a:r>
            <a:r>
              <a:rPr lang="en-US" sz="4000" dirty="0" err="1"/>
              <a:t>RandomForest</a:t>
            </a:r>
            <a:r>
              <a:rPr lang="en-US" sz="4000" dirty="0"/>
              <a:t>, Vader, and Bert Models</a:t>
            </a:r>
          </a:p>
        </p:txBody>
      </p:sp>
      <p:sp>
        <p:nvSpPr>
          <p:cNvPr id="3" name="Subtitle 2">
            <a:extLst>
              <a:ext uri="{FF2B5EF4-FFF2-40B4-BE49-F238E27FC236}">
                <a16:creationId xmlns:a16="http://schemas.microsoft.com/office/drawing/2014/main" id="{F8E51DF7-04F7-54E8-3DD4-6B13EE7F0104}"/>
              </a:ext>
            </a:extLst>
          </p:cNvPr>
          <p:cNvSpPr>
            <a:spLocks noGrp="1"/>
          </p:cNvSpPr>
          <p:nvPr>
            <p:ph type="subTitle" idx="1"/>
          </p:nvPr>
        </p:nvSpPr>
        <p:spPr>
          <a:xfrm>
            <a:off x="5624512" y="4645025"/>
            <a:ext cx="6105525" cy="1500187"/>
          </a:xfrm>
        </p:spPr>
        <p:txBody>
          <a:bodyPr/>
          <a:lstStyle/>
          <a:p>
            <a:r>
              <a:rPr lang="en-US"/>
              <a:t>By:</a:t>
            </a:r>
          </a:p>
          <a:p>
            <a:r>
              <a:rPr lang="en-US"/>
              <a:t>Thilok Reddy Anugu, Sree Chandana Kurella and Vineela Velaga</a:t>
            </a:r>
            <a:endParaRPr lang="en-US" dirty="0"/>
          </a:p>
        </p:txBody>
      </p:sp>
    </p:spTree>
    <p:extLst>
      <p:ext uri="{BB962C8B-B14F-4D97-AF65-F5344CB8AC3E}">
        <p14:creationId xmlns:p14="http://schemas.microsoft.com/office/powerpoint/2010/main" val="2835023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5568601" y="1520905"/>
            <a:ext cx="5459803" cy="715581"/>
          </a:xfrm>
          <a:prstGeom prst="rect">
            <a:avLst/>
          </a:prstGeom>
          <a:noFill/>
        </p:spPr>
        <p:txBody>
          <a:bodyPr wrap="square" rtlCol="0">
            <a:spAutoFit/>
          </a:bodyPr>
          <a:lstStyle/>
          <a:p>
            <a:pPr fontAlgn="base">
              <a:spcBef>
                <a:spcPts val="600"/>
              </a:spcBef>
              <a:spcAft>
                <a:spcPts val="300"/>
              </a:spcAft>
              <a:buSzPts val="1000"/>
              <a:tabLst>
                <a:tab pos="182880" algn="l"/>
              </a:tabLst>
            </a:pPr>
            <a:r>
              <a:rPr lang="en-IN" sz="2000" b="1" i="1" u="none" strike="noStrike" dirty="0">
                <a:ln>
                  <a:noFill/>
                </a:ln>
                <a:effectLst>
                  <a:outerShdw sx="0" sy="0">
                    <a:srgbClr val="000000"/>
                  </a:outerShdw>
                </a:effectLst>
                <a:latin typeface="Times New Roman" panose="02020603050405020304" pitchFamily="18" charset="0"/>
              </a:rPr>
              <a:t>BERT</a:t>
            </a:r>
          </a:p>
          <a:p>
            <a:pPr algn="ctr"/>
            <a:r>
              <a:rPr lang="en-IN" dirty="0">
                <a:effectLst/>
                <a:latin typeface="Times New Roman" panose="02020603050405020304" pitchFamily="18" charset="0"/>
                <a:ea typeface="SimSun" panose="02010600030101010101" pitchFamily="2" charset="-122"/>
              </a:rPr>
              <a:t> </a:t>
            </a:r>
          </a:p>
        </p:txBody>
      </p:sp>
      <p:pic>
        <p:nvPicPr>
          <p:cNvPr id="7" name="Picture 6" descr="A computer screen with text and numbers&#10;&#10;Description automatically generated">
            <a:extLst>
              <a:ext uri="{FF2B5EF4-FFF2-40B4-BE49-F238E27FC236}">
                <a16:creationId xmlns:a16="http://schemas.microsoft.com/office/drawing/2014/main" id="{AB7FF3A5-8A62-A435-CD58-F4AB0EA353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2906" y="2347653"/>
            <a:ext cx="5243729" cy="3788204"/>
          </a:xfrm>
          <a:prstGeom prst="rect">
            <a:avLst/>
          </a:prstGeom>
        </p:spPr>
      </p:pic>
      <p:pic>
        <p:nvPicPr>
          <p:cNvPr id="13" name="Picture 12" descr="A screen shot of a computer program&#10;&#10;Description automatically generated">
            <a:extLst>
              <a:ext uri="{FF2B5EF4-FFF2-40B4-BE49-F238E27FC236}">
                <a16:creationId xmlns:a16="http://schemas.microsoft.com/office/drawing/2014/main" id="{A684D2A9-6EC5-10ED-FDD6-AA3164DAD3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103" y="2323036"/>
            <a:ext cx="5137514" cy="3788204"/>
          </a:xfrm>
          <a:prstGeom prst="rect">
            <a:avLst/>
          </a:prstGeom>
        </p:spPr>
      </p:pic>
    </p:spTree>
    <p:extLst>
      <p:ext uri="{BB962C8B-B14F-4D97-AF65-F5344CB8AC3E}">
        <p14:creationId xmlns:p14="http://schemas.microsoft.com/office/powerpoint/2010/main" val="106679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0E1D0B4D-F79C-A9BC-FF45-1066F322A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103" y="2749315"/>
            <a:ext cx="5220720" cy="369720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862A46B-F4A3-06C4-8BBD-C200CE1DCF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964" y="2823840"/>
            <a:ext cx="5220720" cy="3748704"/>
          </a:xfrm>
          <a:prstGeom prst="rect">
            <a:avLst/>
          </a:prstGeom>
        </p:spPr>
      </p:pic>
      <p:sp>
        <p:nvSpPr>
          <p:cNvPr id="7" name="TextBox 6">
            <a:extLst>
              <a:ext uri="{FF2B5EF4-FFF2-40B4-BE49-F238E27FC236}">
                <a16:creationId xmlns:a16="http://schemas.microsoft.com/office/drawing/2014/main" id="{6BBFC080-B902-3E0D-DB76-D4B831EB8572}"/>
              </a:ext>
            </a:extLst>
          </p:cNvPr>
          <p:cNvSpPr txBox="1"/>
          <p:nvPr/>
        </p:nvSpPr>
        <p:spPr>
          <a:xfrm>
            <a:off x="2103120" y="2133600"/>
            <a:ext cx="2468048" cy="369332"/>
          </a:xfrm>
          <a:prstGeom prst="rect">
            <a:avLst/>
          </a:prstGeom>
          <a:noFill/>
        </p:spPr>
        <p:txBody>
          <a:bodyPr wrap="none" rtlCol="0">
            <a:spAutoFit/>
          </a:bodyPr>
          <a:lstStyle/>
          <a:p>
            <a:r>
              <a:rPr lang="en-US" dirty="0"/>
              <a:t>Support Vector Machine</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2331720"/>
            <a:ext cx="2495491" cy="369332"/>
          </a:xfrm>
          <a:prstGeom prst="rect">
            <a:avLst/>
          </a:prstGeom>
          <a:noFill/>
        </p:spPr>
        <p:txBody>
          <a:bodyPr wrap="none" rtlCol="0">
            <a:spAutoFit/>
          </a:bodyPr>
          <a:lstStyle/>
          <a:p>
            <a:r>
              <a:rPr lang="en-US" dirty="0"/>
              <a:t>Random Forest Classifier</a:t>
            </a:r>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508123" cy="461665"/>
          </a:xfrm>
          <a:prstGeom prst="rect">
            <a:avLst/>
          </a:prstGeom>
          <a:noFill/>
        </p:spPr>
        <p:txBody>
          <a:bodyPr wrap="none" rtlCol="0">
            <a:spAutoFit/>
          </a:bodyPr>
          <a:lstStyle/>
          <a:p>
            <a:r>
              <a:rPr lang="en-US" sz="2400" b="1" dirty="0"/>
              <a:t>Model Evaluation:</a:t>
            </a:r>
          </a:p>
        </p:txBody>
      </p:sp>
    </p:spTree>
    <p:extLst>
      <p:ext uri="{BB962C8B-B14F-4D97-AF65-F5344CB8AC3E}">
        <p14:creationId xmlns:p14="http://schemas.microsoft.com/office/powerpoint/2010/main" val="269073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1584960"/>
            <a:ext cx="818237" cy="369332"/>
          </a:xfrm>
          <a:prstGeom prst="rect">
            <a:avLst/>
          </a:prstGeom>
          <a:noFill/>
        </p:spPr>
        <p:txBody>
          <a:bodyPr wrap="none" rtlCol="0">
            <a:spAutoFit/>
          </a:bodyPr>
          <a:lstStyle/>
          <a:p>
            <a:r>
              <a:rPr lang="en-US" dirty="0"/>
              <a:t>VADER</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1661160"/>
            <a:ext cx="656911" cy="369332"/>
          </a:xfrm>
          <a:prstGeom prst="rect">
            <a:avLst/>
          </a:prstGeom>
          <a:noFill/>
        </p:spPr>
        <p:txBody>
          <a:bodyPr wrap="none" rtlCol="0">
            <a:spAutoFit/>
          </a:bodyPr>
          <a:lstStyle/>
          <a:p>
            <a:r>
              <a:rPr lang="en-US" dirty="0"/>
              <a:t>BERT</a:t>
            </a:r>
          </a:p>
        </p:txBody>
      </p:sp>
      <p:pic>
        <p:nvPicPr>
          <p:cNvPr id="4" name="Picture 3" descr="A screenshot of a computer&#10;&#10;Description automatically generated">
            <a:extLst>
              <a:ext uri="{FF2B5EF4-FFF2-40B4-BE49-F238E27FC236}">
                <a16:creationId xmlns:a16="http://schemas.microsoft.com/office/drawing/2014/main" id="{55EB128E-2BF4-D847-EE67-33199AB9CF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585" y="2318754"/>
            <a:ext cx="5301828" cy="3472446"/>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C0E7B242-C78C-6590-0500-2D03A9CABA9B}"/>
              </a:ext>
            </a:extLst>
          </p:cNvPr>
          <p:cNvPicPr>
            <a:picLocks noChangeAspect="1"/>
          </p:cNvPicPr>
          <p:nvPr/>
        </p:nvPicPr>
        <p:blipFill>
          <a:blip r:embed="rId4"/>
          <a:stretch>
            <a:fillRect/>
          </a:stretch>
        </p:blipFill>
        <p:spPr>
          <a:xfrm>
            <a:off x="6261137" y="2339482"/>
            <a:ext cx="5640354" cy="2887838"/>
          </a:xfrm>
          <a:prstGeom prst="rect">
            <a:avLst/>
          </a:prstGeom>
        </p:spPr>
      </p:pic>
    </p:spTree>
    <p:extLst>
      <p:ext uri="{BB962C8B-B14F-4D97-AF65-F5344CB8AC3E}">
        <p14:creationId xmlns:p14="http://schemas.microsoft.com/office/powerpoint/2010/main" val="367502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2133600"/>
            <a:ext cx="2468048" cy="369332"/>
          </a:xfrm>
          <a:prstGeom prst="rect">
            <a:avLst/>
          </a:prstGeom>
          <a:noFill/>
        </p:spPr>
        <p:txBody>
          <a:bodyPr wrap="none" rtlCol="0">
            <a:spAutoFit/>
          </a:bodyPr>
          <a:lstStyle/>
          <a:p>
            <a:r>
              <a:rPr lang="en-US" dirty="0"/>
              <a:t>Support Vector Machine</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2331720"/>
            <a:ext cx="2495491" cy="369332"/>
          </a:xfrm>
          <a:prstGeom prst="rect">
            <a:avLst/>
          </a:prstGeom>
          <a:noFill/>
        </p:spPr>
        <p:txBody>
          <a:bodyPr wrap="none" rtlCol="0">
            <a:spAutoFit/>
          </a:bodyPr>
          <a:lstStyle/>
          <a:p>
            <a:r>
              <a:rPr lang="en-US" dirty="0"/>
              <a:t>Random Forest Classifier</a:t>
            </a:r>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389052" cy="461665"/>
          </a:xfrm>
          <a:prstGeom prst="rect">
            <a:avLst/>
          </a:prstGeom>
          <a:noFill/>
        </p:spPr>
        <p:txBody>
          <a:bodyPr wrap="none" rtlCol="0">
            <a:spAutoFit/>
          </a:bodyPr>
          <a:lstStyle/>
          <a:p>
            <a:r>
              <a:rPr lang="en-US" sz="2400" b="1" dirty="0"/>
              <a:t>Confusion Matrix</a:t>
            </a:r>
          </a:p>
        </p:txBody>
      </p:sp>
      <p:pic>
        <p:nvPicPr>
          <p:cNvPr id="4" name="Picture 3" descr="A blue squares with white text&#10;&#10;Description automatically generated">
            <a:extLst>
              <a:ext uri="{FF2B5EF4-FFF2-40B4-BE49-F238E27FC236}">
                <a16:creationId xmlns:a16="http://schemas.microsoft.com/office/drawing/2014/main" id="{FF4D6E0B-B715-70C2-3CE9-1EC3246011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944" y="2714013"/>
            <a:ext cx="5370387" cy="4070282"/>
          </a:xfrm>
          <a:prstGeom prst="rect">
            <a:avLst/>
          </a:prstGeom>
        </p:spPr>
      </p:pic>
      <p:pic>
        <p:nvPicPr>
          <p:cNvPr id="15" name="Picture 14" descr="A graph of a forest confusion matrix&#10;&#10;Description automatically generated">
            <a:extLst>
              <a:ext uri="{FF2B5EF4-FFF2-40B4-BE49-F238E27FC236}">
                <a16:creationId xmlns:a16="http://schemas.microsoft.com/office/drawing/2014/main" id="{2FA7CC7B-F53A-2ECB-04CA-6DADBBAC1A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9415" y="2851170"/>
            <a:ext cx="4826785" cy="3723458"/>
          </a:xfrm>
          <a:prstGeom prst="rect">
            <a:avLst/>
          </a:prstGeom>
        </p:spPr>
      </p:pic>
    </p:spTree>
    <p:extLst>
      <p:ext uri="{BB962C8B-B14F-4D97-AF65-F5344CB8AC3E}">
        <p14:creationId xmlns:p14="http://schemas.microsoft.com/office/powerpoint/2010/main" val="3301189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1584960"/>
            <a:ext cx="818237" cy="369332"/>
          </a:xfrm>
          <a:prstGeom prst="rect">
            <a:avLst/>
          </a:prstGeom>
          <a:noFill/>
        </p:spPr>
        <p:txBody>
          <a:bodyPr wrap="none" rtlCol="0">
            <a:spAutoFit/>
          </a:bodyPr>
          <a:lstStyle/>
          <a:p>
            <a:r>
              <a:rPr lang="en-US" dirty="0"/>
              <a:t>VADER</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1661160"/>
            <a:ext cx="656911" cy="369332"/>
          </a:xfrm>
          <a:prstGeom prst="rect">
            <a:avLst/>
          </a:prstGeom>
          <a:noFill/>
        </p:spPr>
        <p:txBody>
          <a:bodyPr wrap="none" rtlCol="0">
            <a:spAutoFit/>
          </a:bodyPr>
          <a:lstStyle/>
          <a:p>
            <a:r>
              <a:rPr lang="en-US" dirty="0"/>
              <a:t>BERT</a:t>
            </a:r>
          </a:p>
        </p:txBody>
      </p:sp>
      <p:pic>
        <p:nvPicPr>
          <p:cNvPr id="3" name="Picture 2" descr="A graph with blue squares and numbers&#10;&#10;Description automatically generated">
            <a:extLst>
              <a:ext uri="{FF2B5EF4-FFF2-40B4-BE49-F238E27FC236}">
                <a16:creationId xmlns:a16="http://schemas.microsoft.com/office/drawing/2014/main" id="{5EE42998-5A46-A29A-0AF0-3A7D20AC54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190114"/>
            <a:ext cx="5088970" cy="4043046"/>
          </a:xfrm>
          <a:prstGeom prst="rect">
            <a:avLst/>
          </a:prstGeom>
        </p:spPr>
      </p:pic>
      <p:pic>
        <p:nvPicPr>
          <p:cNvPr id="6" name="Picture 5" descr="A blue squares with numbers and a black text&#10;&#10;Description automatically generated">
            <a:extLst>
              <a:ext uri="{FF2B5EF4-FFF2-40B4-BE49-F238E27FC236}">
                <a16:creationId xmlns:a16="http://schemas.microsoft.com/office/drawing/2014/main" id="{CDAD82FB-68CF-7435-E332-F91ED6F43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1474" y="2190114"/>
            <a:ext cx="5101657" cy="3921126"/>
          </a:xfrm>
          <a:prstGeom prst="rect">
            <a:avLst/>
          </a:prstGeom>
        </p:spPr>
      </p:pic>
    </p:spTree>
    <p:extLst>
      <p:ext uri="{BB962C8B-B14F-4D97-AF65-F5344CB8AC3E}">
        <p14:creationId xmlns:p14="http://schemas.microsoft.com/office/powerpoint/2010/main" val="188288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271327" cy="461665"/>
          </a:xfrm>
          <a:prstGeom prst="rect">
            <a:avLst/>
          </a:prstGeom>
          <a:noFill/>
        </p:spPr>
        <p:txBody>
          <a:bodyPr wrap="none" rtlCol="0">
            <a:spAutoFit/>
          </a:bodyPr>
          <a:lstStyle/>
          <a:p>
            <a:r>
              <a:rPr lang="en-US" sz="2400" b="1" dirty="0"/>
              <a:t>ROC AUC Curves</a:t>
            </a:r>
          </a:p>
        </p:txBody>
      </p:sp>
      <p:pic>
        <p:nvPicPr>
          <p:cNvPr id="3" name="Picture 2" descr="A graph of a curve&#10;&#10;Description automatically generated with medium confidence">
            <a:extLst>
              <a:ext uri="{FF2B5EF4-FFF2-40B4-BE49-F238E27FC236}">
                <a16:creationId xmlns:a16="http://schemas.microsoft.com/office/drawing/2014/main" id="{9EB30459-F520-7A2E-E159-57F66EDE09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2287200"/>
            <a:ext cx="5132591" cy="4485849"/>
          </a:xfrm>
          <a:prstGeom prst="rect">
            <a:avLst/>
          </a:prstGeom>
        </p:spPr>
      </p:pic>
      <p:pic>
        <p:nvPicPr>
          <p:cNvPr id="6" name="Picture 5" descr="A graph with a line&#10;&#10;Description automatically generated">
            <a:extLst>
              <a:ext uri="{FF2B5EF4-FFF2-40B4-BE49-F238E27FC236}">
                <a16:creationId xmlns:a16="http://schemas.microsoft.com/office/drawing/2014/main" id="{ECA713CC-981B-DBA2-9414-92C0A2C815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1290" y="2277825"/>
            <a:ext cx="4309630" cy="4357010"/>
          </a:xfrm>
          <a:prstGeom prst="rect">
            <a:avLst/>
          </a:prstGeom>
        </p:spPr>
      </p:pic>
      <p:sp>
        <p:nvSpPr>
          <p:cNvPr id="16" name="TextBox 15">
            <a:extLst>
              <a:ext uri="{FF2B5EF4-FFF2-40B4-BE49-F238E27FC236}">
                <a16:creationId xmlns:a16="http://schemas.microsoft.com/office/drawing/2014/main" id="{E9A194DB-5AB6-8FA6-E893-EE85CC28FD6C}"/>
              </a:ext>
            </a:extLst>
          </p:cNvPr>
          <p:cNvSpPr txBox="1"/>
          <p:nvPr/>
        </p:nvSpPr>
        <p:spPr>
          <a:xfrm>
            <a:off x="8534400" y="1661160"/>
            <a:ext cx="656911" cy="369332"/>
          </a:xfrm>
          <a:prstGeom prst="rect">
            <a:avLst/>
          </a:prstGeom>
          <a:noFill/>
        </p:spPr>
        <p:txBody>
          <a:bodyPr wrap="none" rtlCol="0">
            <a:spAutoFit/>
          </a:bodyPr>
          <a:lstStyle/>
          <a:p>
            <a:r>
              <a:rPr lang="en-US" dirty="0"/>
              <a:t>BERT</a:t>
            </a:r>
          </a:p>
        </p:txBody>
      </p:sp>
    </p:spTree>
    <p:extLst>
      <p:ext uri="{BB962C8B-B14F-4D97-AF65-F5344CB8AC3E}">
        <p14:creationId xmlns:p14="http://schemas.microsoft.com/office/powerpoint/2010/main" val="206385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5255228" cy="461665"/>
          </a:xfrm>
          <a:prstGeom prst="rect">
            <a:avLst/>
          </a:prstGeom>
          <a:noFill/>
        </p:spPr>
        <p:txBody>
          <a:bodyPr wrap="square" rtlCol="0">
            <a:spAutoFit/>
          </a:bodyPr>
          <a:lstStyle/>
          <a:p>
            <a:r>
              <a:rPr lang="en-US" sz="2400" b="1" dirty="0"/>
              <a:t>Cross Validation</a:t>
            </a:r>
          </a:p>
        </p:txBody>
      </p:sp>
      <p:pic>
        <p:nvPicPr>
          <p:cNvPr id="3" name="Picture 2" descr="A screenshot of a computer code&#10;&#10;Description automatically generated">
            <a:extLst>
              <a:ext uri="{FF2B5EF4-FFF2-40B4-BE49-F238E27FC236}">
                <a16:creationId xmlns:a16="http://schemas.microsoft.com/office/drawing/2014/main" id="{C57C6ED0-78FB-362B-972F-CB92A9B939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7934" y="2368165"/>
            <a:ext cx="7588787" cy="3611109"/>
          </a:xfrm>
          <a:prstGeom prst="rect">
            <a:avLst/>
          </a:prstGeom>
        </p:spPr>
      </p:pic>
      <p:sp>
        <p:nvSpPr>
          <p:cNvPr id="16" name="TextBox 15">
            <a:extLst>
              <a:ext uri="{FF2B5EF4-FFF2-40B4-BE49-F238E27FC236}">
                <a16:creationId xmlns:a16="http://schemas.microsoft.com/office/drawing/2014/main" id="{CC87BD26-D169-BE61-6D65-9BB145B2BB49}"/>
              </a:ext>
            </a:extLst>
          </p:cNvPr>
          <p:cNvSpPr txBox="1"/>
          <p:nvPr/>
        </p:nvSpPr>
        <p:spPr>
          <a:xfrm>
            <a:off x="438917" y="2384496"/>
            <a:ext cx="2971800" cy="923330"/>
          </a:xfrm>
          <a:prstGeom prst="rect">
            <a:avLst/>
          </a:prstGeom>
          <a:noFill/>
        </p:spPr>
        <p:txBody>
          <a:bodyPr wrap="square" rtlCol="0">
            <a:spAutoFit/>
          </a:bodyPr>
          <a:lstStyle/>
          <a:p>
            <a:r>
              <a:rPr lang="en-US" dirty="0"/>
              <a:t>Random forest is a little inconsistent when compared to Support Vector Machine</a:t>
            </a:r>
          </a:p>
        </p:txBody>
      </p:sp>
    </p:spTree>
    <p:extLst>
      <p:ext uri="{BB962C8B-B14F-4D97-AF65-F5344CB8AC3E}">
        <p14:creationId xmlns:p14="http://schemas.microsoft.com/office/powerpoint/2010/main" val="138784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CAB0BFB-BEDD-64B6-048B-AD1BF1C784A5}"/>
              </a:ext>
            </a:extLst>
          </p:cNvPr>
          <p:cNvSpPr txBox="1"/>
          <p:nvPr/>
        </p:nvSpPr>
        <p:spPr>
          <a:xfrm>
            <a:off x="548640" y="1495064"/>
            <a:ext cx="10805160" cy="4524315"/>
          </a:xfrm>
          <a:prstGeom prst="rect">
            <a:avLst/>
          </a:prstGeom>
          <a:noFill/>
        </p:spPr>
        <p:txBody>
          <a:bodyPr wrap="square" rtlCol="0">
            <a:spAutoFit/>
          </a:bodyPr>
          <a:lstStyle/>
          <a:p>
            <a:pPr marL="342900" lvl="0" indent="-342900" algn="just">
              <a:buSzPts val="1000"/>
              <a:buFont typeface="Arial" panose="020B0604020202020204" pitchFamily="34" charset="0"/>
              <a:buChar char="•"/>
              <a:tabLst>
                <a:tab pos="457200" algn="l"/>
              </a:tabLst>
            </a:pPr>
            <a:r>
              <a:rPr lang="en-IN" sz="2400" i="1" dirty="0">
                <a:effectLst/>
                <a:latin typeface="Times New Roman" panose="02020603050405020304" pitchFamily="18" charset="0"/>
                <a:ea typeface="SimSun" panose="02010600030101010101" pitchFamily="2" charset="-122"/>
              </a:rPr>
              <a:t>Contextual Understanding:</a:t>
            </a:r>
            <a:r>
              <a:rPr lang="en-IN" sz="2400" dirty="0">
                <a:effectLst/>
                <a:latin typeface="Times New Roman" panose="02020603050405020304" pitchFamily="18" charset="0"/>
                <a:ea typeface="SimSun" panose="02010600030101010101" pitchFamily="2" charset="-122"/>
              </a:rPr>
              <a:t> The BERT model's superior performance can be attributed to its ability to capture the contextual nuances in Twitter data. Unlike traditional models, BERT considers the relationships between words, resulting in more accurate sentiment predictions.</a:t>
            </a:r>
          </a:p>
          <a:p>
            <a:pPr marL="342900" lvl="0" indent="-342900" algn="just">
              <a:buSzPts val="1000"/>
              <a:buFont typeface="Arial" panose="020B0604020202020204" pitchFamily="34" charset="0"/>
              <a:buChar char="•"/>
              <a:tabLst>
                <a:tab pos="457200" algn="l"/>
              </a:tabLst>
            </a:pPr>
            <a:r>
              <a:rPr lang="en-IN" sz="2400" i="1" dirty="0">
                <a:effectLst/>
                <a:latin typeface="Times New Roman" panose="02020603050405020304" pitchFamily="18" charset="0"/>
                <a:ea typeface="SimSun" panose="02010600030101010101" pitchFamily="2" charset="-122"/>
              </a:rPr>
              <a:t>Ensemble Learning Strengths:</a:t>
            </a:r>
            <a:r>
              <a:rPr lang="en-IN" sz="2400" dirty="0">
                <a:effectLst/>
                <a:latin typeface="Times New Roman" panose="02020603050405020304" pitchFamily="18" charset="0"/>
                <a:ea typeface="SimSun" panose="02010600030101010101" pitchFamily="2" charset="-122"/>
              </a:rPr>
              <a:t> The Random Forest Classifier showcased the strength of ensemble learning, providing a robust sentiment analysis model. The aggregation of decision trees contributed to its ability to handle diverse sentiments present in Twitter data.</a:t>
            </a:r>
          </a:p>
          <a:p>
            <a:pPr marL="342900" indent="-342900">
              <a:buFont typeface="Arial" panose="020B0604020202020204" pitchFamily="34" charset="0"/>
              <a:buChar char="•"/>
            </a:pPr>
            <a:r>
              <a:rPr lang="en-IN" sz="2400" i="1" dirty="0">
                <a:effectLst/>
                <a:latin typeface="Times New Roman" panose="02020603050405020304" pitchFamily="18" charset="0"/>
                <a:ea typeface="SimSun" panose="02010600030101010101" pitchFamily="2" charset="-122"/>
              </a:rPr>
              <a:t>Linear Separation by SVM:</a:t>
            </a:r>
            <a:r>
              <a:rPr lang="en-IN" sz="2400" dirty="0">
                <a:effectLst/>
                <a:latin typeface="Times New Roman" panose="02020603050405020304" pitchFamily="18" charset="0"/>
                <a:ea typeface="SimSun" panose="02010600030101010101" pitchFamily="2" charset="-122"/>
              </a:rPr>
              <a:t> The SVM model, while slightly outperformed by BERT and Random Forest, demonstrated effective sentiment analysis through linear separation. Its simplicity and interpretability make it a viable choice for certain applications</a:t>
            </a:r>
            <a:r>
              <a:rPr lang="en-IN" sz="2400" dirty="0">
                <a:effectLst/>
              </a:rPr>
              <a:t> </a:t>
            </a:r>
            <a:endParaRPr lang="en-US" sz="2400" dirty="0"/>
          </a:p>
        </p:txBody>
      </p:sp>
    </p:spTree>
    <p:extLst>
      <p:ext uri="{BB962C8B-B14F-4D97-AF65-F5344CB8AC3E}">
        <p14:creationId xmlns:p14="http://schemas.microsoft.com/office/powerpoint/2010/main" val="3860067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5255228" cy="461665"/>
          </a:xfrm>
          <a:prstGeom prst="rect">
            <a:avLst/>
          </a:prstGeom>
          <a:noFill/>
        </p:spPr>
        <p:txBody>
          <a:bodyPr wrap="square" rtlCol="0">
            <a:spAutoFit/>
          </a:bodyPr>
          <a:lstStyle/>
          <a:p>
            <a:r>
              <a:rPr lang="en-US" sz="2400" b="1" dirty="0"/>
              <a:t>Random Forest Classifier</a:t>
            </a:r>
          </a:p>
        </p:txBody>
      </p:sp>
      <p:pic>
        <p:nvPicPr>
          <p:cNvPr id="4" name="Picture 3" descr="A graph of a graph&#10;&#10;Description automatically generated with medium confidence">
            <a:extLst>
              <a:ext uri="{FF2B5EF4-FFF2-40B4-BE49-F238E27FC236}">
                <a16:creationId xmlns:a16="http://schemas.microsoft.com/office/drawing/2014/main" id="{5427D165-91BF-20CD-7800-5059EB5E2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 y="2814954"/>
            <a:ext cx="5497754" cy="3703584"/>
          </a:xfrm>
          <a:prstGeom prst="rect">
            <a:avLst/>
          </a:prstGeom>
        </p:spPr>
      </p:pic>
      <p:pic>
        <p:nvPicPr>
          <p:cNvPr id="7" name="Picture 6" descr="A graph of a number of different colored lines&#10;&#10;Description automatically generated">
            <a:extLst>
              <a:ext uri="{FF2B5EF4-FFF2-40B4-BE49-F238E27FC236}">
                <a16:creationId xmlns:a16="http://schemas.microsoft.com/office/drawing/2014/main" id="{9D6C74C6-360C-F7FF-9E6A-9FA9F0E0D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474" y="2937972"/>
            <a:ext cx="5388589" cy="3462828"/>
          </a:xfrm>
          <a:prstGeom prst="rect">
            <a:avLst/>
          </a:prstGeom>
        </p:spPr>
      </p:pic>
      <p:sp>
        <p:nvSpPr>
          <p:cNvPr id="13" name="TextBox 12">
            <a:extLst>
              <a:ext uri="{FF2B5EF4-FFF2-40B4-BE49-F238E27FC236}">
                <a16:creationId xmlns:a16="http://schemas.microsoft.com/office/drawing/2014/main" id="{D91A65EF-7DDB-CFB8-53CF-E9CD91BEAB08}"/>
              </a:ext>
            </a:extLst>
          </p:cNvPr>
          <p:cNvSpPr txBox="1"/>
          <p:nvPr/>
        </p:nvSpPr>
        <p:spPr>
          <a:xfrm>
            <a:off x="807720" y="2183499"/>
            <a:ext cx="2706831" cy="369332"/>
          </a:xfrm>
          <a:prstGeom prst="rect">
            <a:avLst/>
          </a:prstGeom>
          <a:noFill/>
        </p:spPr>
        <p:txBody>
          <a:bodyPr wrap="none" rtlCol="0">
            <a:spAutoFit/>
          </a:bodyPr>
          <a:lstStyle/>
          <a:p>
            <a:r>
              <a:rPr lang="en-US" sz="1800" b="1" dirty="0"/>
              <a:t>Feature Importance Graph</a:t>
            </a:r>
            <a:endParaRPr lang="en-US" dirty="0"/>
          </a:p>
        </p:txBody>
      </p:sp>
      <p:sp>
        <p:nvSpPr>
          <p:cNvPr id="15" name="TextBox 14">
            <a:extLst>
              <a:ext uri="{FF2B5EF4-FFF2-40B4-BE49-F238E27FC236}">
                <a16:creationId xmlns:a16="http://schemas.microsoft.com/office/drawing/2014/main" id="{0F42BFE5-657D-D2E5-16F9-88D8A29C2AB2}"/>
              </a:ext>
            </a:extLst>
          </p:cNvPr>
          <p:cNvSpPr txBox="1"/>
          <p:nvPr/>
        </p:nvSpPr>
        <p:spPr>
          <a:xfrm>
            <a:off x="7031503" y="2229634"/>
            <a:ext cx="3585405" cy="369332"/>
          </a:xfrm>
          <a:prstGeom prst="rect">
            <a:avLst/>
          </a:prstGeom>
          <a:noFill/>
        </p:spPr>
        <p:txBody>
          <a:bodyPr wrap="none" rtlCol="0">
            <a:spAutoFit/>
          </a:bodyPr>
          <a:lstStyle/>
          <a:p>
            <a:r>
              <a:rPr lang="en-US" sz="1800" b="1" dirty="0"/>
              <a:t>Class Probability Distribution Graph</a:t>
            </a:r>
            <a:endParaRPr lang="en-US" dirty="0"/>
          </a:p>
        </p:txBody>
      </p:sp>
    </p:spTree>
    <p:extLst>
      <p:ext uri="{BB962C8B-B14F-4D97-AF65-F5344CB8AC3E}">
        <p14:creationId xmlns:p14="http://schemas.microsoft.com/office/powerpoint/2010/main" val="85674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2" y="1419271"/>
            <a:ext cx="8040857" cy="461665"/>
          </a:xfrm>
          <a:prstGeom prst="rect">
            <a:avLst/>
          </a:prstGeom>
          <a:noFill/>
        </p:spPr>
        <p:txBody>
          <a:bodyPr wrap="square" rtlCol="0">
            <a:spAutoFit/>
          </a:bodyPr>
          <a:lstStyle/>
          <a:p>
            <a:r>
              <a:rPr lang="en-US" sz="2400" b="1" dirty="0"/>
              <a:t>Geographical Sentiment Distribution Analysis</a:t>
            </a:r>
          </a:p>
        </p:txBody>
      </p:sp>
      <p:pic>
        <p:nvPicPr>
          <p:cNvPr id="3" name="Picture 2" descr="A map of the world&#10;&#10;Description automatically generated">
            <a:extLst>
              <a:ext uri="{FF2B5EF4-FFF2-40B4-BE49-F238E27FC236}">
                <a16:creationId xmlns:a16="http://schemas.microsoft.com/office/drawing/2014/main" id="{DC6D6E80-A439-26C1-DEB8-4AB12F8AD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5528" y="4082281"/>
            <a:ext cx="5226356" cy="2533698"/>
          </a:xfrm>
          <a:prstGeom prst="rect">
            <a:avLst/>
          </a:prstGeom>
        </p:spPr>
      </p:pic>
      <p:pic>
        <p:nvPicPr>
          <p:cNvPr id="6" name="Picture 5" descr="A map of the world&#10;&#10;Description automatically generated">
            <a:extLst>
              <a:ext uri="{FF2B5EF4-FFF2-40B4-BE49-F238E27FC236}">
                <a16:creationId xmlns:a16="http://schemas.microsoft.com/office/drawing/2014/main" id="{3C5BA0C0-D1EF-4842-F270-0010039C5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16" y="2835321"/>
            <a:ext cx="5544764" cy="2255053"/>
          </a:xfrm>
          <a:prstGeom prst="rect">
            <a:avLst/>
          </a:prstGeom>
        </p:spPr>
      </p:pic>
      <p:pic>
        <p:nvPicPr>
          <p:cNvPr id="16" name="Picture 15" descr="A map of the world&#10;&#10;Description automatically generated">
            <a:extLst>
              <a:ext uri="{FF2B5EF4-FFF2-40B4-BE49-F238E27FC236}">
                <a16:creationId xmlns:a16="http://schemas.microsoft.com/office/drawing/2014/main" id="{9EE026A7-93DD-143E-1265-5409B6E363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528" y="1865531"/>
            <a:ext cx="5226356" cy="2053595"/>
          </a:xfrm>
          <a:prstGeom prst="rect">
            <a:avLst/>
          </a:prstGeom>
        </p:spPr>
      </p:pic>
    </p:spTree>
    <p:extLst>
      <p:ext uri="{BB962C8B-B14F-4D97-AF65-F5344CB8AC3E}">
        <p14:creationId xmlns:p14="http://schemas.microsoft.com/office/powerpoint/2010/main" val="3300078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73E00-C55A-36A7-3265-C57FCEB2091B}"/>
              </a:ext>
            </a:extLst>
          </p:cNvPr>
          <p:cNvSpPr>
            <a:spLocks noGrp="1"/>
          </p:cNvSpPr>
          <p:nvPr>
            <p:ph type="title"/>
          </p:nvPr>
        </p:nvSpPr>
        <p:spPr>
          <a:xfrm>
            <a:off x="838200" y="365125"/>
            <a:ext cx="10515600" cy="1325563"/>
          </a:xfrm>
        </p:spPr>
        <p:txBody>
          <a:bodyPr>
            <a:normAutofit/>
          </a:bodyPr>
          <a:lstStyle/>
          <a:p>
            <a:r>
              <a:rPr lang="en-US" sz="5400"/>
              <a:t>Contents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97AFD8-78B3-827E-B7F3-0E5494BF804D}"/>
              </a:ext>
            </a:extLst>
          </p:cNvPr>
          <p:cNvSpPr>
            <a:spLocks noGrp="1"/>
          </p:cNvSpPr>
          <p:nvPr>
            <p:ph idx="1"/>
          </p:nvPr>
        </p:nvSpPr>
        <p:spPr>
          <a:xfrm>
            <a:off x="838200" y="1929384"/>
            <a:ext cx="10515600" cy="4251960"/>
          </a:xfrm>
        </p:spPr>
        <p:txBody>
          <a:bodyPr>
            <a:normAutofit/>
          </a:bodyPr>
          <a:lstStyle/>
          <a:p>
            <a:r>
              <a:rPr lang="en-US" sz="2200" dirty="0"/>
              <a:t>Abstract</a:t>
            </a:r>
          </a:p>
          <a:p>
            <a:r>
              <a:rPr lang="en-US" sz="2200" dirty="0"/>
              <a:t>Introduction</a:t>
            </a:r>
          </a:p>
          <a:p>
            <a:r>
              <a:rPr lang="en-US" sz="2200" dirty="0"/>
              <a:t>Literature Survey</a:t>
            </a:r>
          </a:p>
          <a:p>
            <a:r>
              <a:rPr lang="en-US" sz="2200" dirty="0"/>
              <a:t>Approach &amp; Implementation</a:t>
            </a:r>
          </a:p>
          <a:p>
            <a:r>
              <a:rPr lang="en-US" sz="2200" dirty="0"/>
              <a:t>Experiments &amp; Observations </a:t>
            </a:r>
          </a:p>
          <a:p>
            <a:r>
              <a:rPr lang="en-US" sz="2200" dirty="0"/>
              <a:t>Conclusions / Roadmap</a:t>
            </a:r>
          </a:p>
          <a:p>
            <a:r>
              <a:rPr lang="en-US" sz="2200" dirty="0"/>
              <a:t>References</a:t>
            </a:r>
          </a:p>
          <a:p>
            <a:endParaRPr lang="en-US" sz="2200" dirty="0"/>
          </a:p>
        </p:txBody>
      </p:sp>
    </p:spTree>
    <p:extLst>
      <p:ext uri="{BB962C8B-B14F-4D97-AF65-F5344CB8AC3E}">
        <p14:creationId xmlns:p14="http://schemas.microsoft.com/office/powerpoint/2010/main" val="288594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Conclusions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CAB0BFB-BEDD-64B6-048B-AD1BF1C784A5}"/>
              </a:ext>
            </a:extLst>
          </p:cNvPr>
          <p:cNvSpPr txBox="1"/>
          <p:nvPr/>
        </p:nvSpPr>
        <p:spPr>
          <a:xfrm>
            <a:off x="548640" y="1495064"/>
            <a:ext cx="11064240" cy="5078313"/>
          </a:xfrm>
          <a:prstGeom prst="rect">
            <a:avLst/>
          </a:prstGeom>
          <a:noFill/>
        </p:spPr>
        <p:txBody>
          <a:bodyPr wrap="square" rtlCol="0">
            <a:spAutoFit/>
          </a:bodyPr>
          <a:lstStyle/>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BERT Model Excellence:</a:t>
            </a:r>
            <a:r>
              <a:rPr lang="en-IN" sz="2000" spc="-5" dirty="0">
                <a:effectLst/>
                <a:latin typeface="Times New Roman" panose="02020603050405020304" pitchFamily="18" charset="0"/>
                <a:ea typeface="SimSun" panose="02010600030101010101" pitchFamily="2" charset="-122"/>
              </a:rPr>
              <a:t> The BERT model emerged as the most effective, boasting an impressive accuracy of 79%. Its nuanced understanding of contextual relationships within tweets sets it apart for sentiment analysis tasks.</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AUC Analysis:</a:t>
            </a:r>
            <a:r>
              <a:rPr lang="en-IN" sz="2000" spc="-5" dirty="0">
                <a:effectLst/>
                <a:latin typeface="Times New Roman" panose="02020603050405020304" pitchFamily="18" charset="0"/>
                <a:ea typeface="SimSun" panose="02010600030101010101" pitchFamily="2" charset="-122"/>
              </a:rPr>
              <a:t> BERT's superior performance is further underscored by its Area Under Curve (AUC) score of 90%, outshining SVM (80%), Random Forest (81%), and VADER (80%). This metric reinforces BERT's robustness in capturing sentiment nuances.</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Computational Resources Consideration:</a:t>
            </a:r>
            <a:r>
              <a:rPr lang="en-IN" sz="2000" spc="-5" dirty="0">
                <a:effectLst/>
                <a:latin typeface="Times New Roman" panose="02020603050405020304" pitchFamily="18" charset="0"/>
                <a:ea typeface="SimSun" panose="02010600030101010101" pitchFamily="2" charset="-122"/>
              </a:rPr>
              <a:t> While BERT exhibits unparalleled accuracy, it demands more computational resources and time compared to traditional models like Random Forest Classifier. In resource-constrained scenarios, Random Forest proves to be a pragmatic choice without compromising much on performance.</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Negative Sentiment Predictions:</a:t>
            </a:r>
            <a:r>
              <a:rPr lang="en-IN" sz="2000" spc="-5" dirty="0">
                <a:effectLst/>
                <a:latin typeface="Times New Roman" panose="02020603050405020304" pitchFamily="18" charset="0"/>
                <a:ea typeface="SimSun" panose="02010600030101010101" pitchFamily="2" charset="-122"/>
              </a:rPr>
              <a:t> The Random Forest Classifier, through class probability distribution analysis, demonstrates a notable strength in predicting negative sentiments with confidence. This finding provides valuable insights into the classifier's inherent tendencies.</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Geographical Sentiment Variations:</a:t>
            </a:r>
            <a:r>
              <a:rPr lang="en-IN" sz="2000" spc="-5" dirty="0">
                <a:effectLst/>
                <a:latin typeface="Times New Roman" panose="02020603050405020304" pitchFamily="18" charset="0"/>
                <a:ea typeface="SimSun" panose="02010600030101010101" pitchFamily="2" charset="-122"/>
              </a:rPr>
              <a:t> Geographical analysis reveals distinct sentiment distributions, with India exhibiting a more neutral sentiment distribution and Australia skewing towards negative sentiments. These regional variations add a layer of context to the sentiment dynamics observed.</a:t>
            </a:r>
          </a:p>
        </p:txBody>
      </p:sp>
    </p:spTree>
    <p:extLst>
      <p:ext uri="{BB962C8B-B14F-4D97-AF65-F5344CB8AC3E}">
        <p14:creationId xmlns:p14="http://schemas.microsoft.com/office/powerpoint/2010/main" val="415559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Roadmap</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CAB0BFB-BEDD-64B6-048B-AD1BF1C784A5}"/>
              </a:ext>
            </a:extLst>
          </p:cNvPr>
          <p:cNvSpPr txBox="1"/>
          <p:nvPr/>
        </p:nvSpPr>
        <p:spPr>
          <a:xfrm>
            <a:off x="548640" y="1495064"/>
            <a:ext cx="11064240" cy="3351559"/>
          </a:xfrm>
          <a:prstGeom prst="rect">
            <a:avLst/>
          </a:prstGeom>
          <a:noFill/>
        </p:spPr>
        <p:txBody>
          <a:bodyPr wrap="square" rtlCol="0">
            <a:spAutoFit/>
          </a:bodyPr>
          <a:lstStyle/>
          <a:p>
            <a:pPr lvl="0" algn="just">
              <a:lnSpc>
                <a:spcPct val="150000"/>
              </a:lnSpc>
              <a:spcAft>
                <a:spcPts val="600"/>
              </a:spcAft>
              <a:tabLst>
                <a:tab pos="182880" algn="l"/>
                <a:tab pos="182880" algn="l"/>
                <a:tab pos="457200" algn="l"/>
              </a:tabLst>
            </a:pPr>
            <a:r>
              <a:rPr lang="en-IN" sz="2000" b="0" i="0" dirty="0">
                <a:effectLst/>
                <a:latin typeface="Söhne"/>
              </a:rPr>
              <a:t>As we conclude, the roadmap for future work involves addressing computational efficiency concerns with BERT through optimization strategies. Exploring advanced ensemble learning techniques and investigating domain-specific embeddings could enhance the performance of traditional models.</a:t>
            </a:r>
          </a:p>
          <a:p>
            <a:pPr lvl="0" algn="just">
              <a:lnSpc>
                <a:spcPct val="150000"/>
              </a:lnSpc>
              <a:spcAft>
                <a:spcPts val="600"/>
              </a:spcAft>
              <a:tabLst>
                <a:tab pos="182880" algn="l"/>
                <a:tab pos="182880" algn="l"/>
                <a:tab pos="457200" algn="l"/>
              </a:tabLst>
            </a:pPr>
            <a:r>
              <a:rPr lang="en-IN" sz="2000" b="0" i="0" dirty="0">
                <a:effectLst/>
                <a:latin typeface="Söhne"/>
              </a:rPr>
              <a:t> Furthermore, extending the geographical analysis to a global scale and incorporating real-time sentiment dynamics would provide a more comprehensive understanding of sentiment variations. The evolving landscape of social media sentiment warrants ongoing research to stay abreast of emerging trends and patterns.</a:t>
            </a:r>
            <a:endParaRPr lang="en-IN" sz="2000" spc="-5"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10270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2DB-2FF4-EB0D-F8D6-941D090A7BE1}"/>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653738AE-F9E0-5537-89BA-DB176F6A1493}"/>
              </a:ext>
            </a:extLst>
          </p:cNvPr>
          <p:cNvSpPr>
            <a:spLocks noGrp="1"/>
          </p:cNvSpPr>
          <p:nvPr>
            <p:ph idx="1"/>
          </p:nvPr>
        </p:nvSpPr>
        <p:spPr>
          <a:xfrm>
            <a:off x="838200" y="1825625"/>
            <a:ext cx="10515600" cy="4925696"/>
          </a:xfrm>
        </p:spPr>
        <p:txBody>
          <a:bodyPr>
            <a:noAutofit/>
          </a:bodyPr>
          <a:lstStyle/>
          <a:p>
            <a:pPr algn="just">
              <a:lnSpc>
                <a:spcPct val="100000"/>
              </a:lnSpc>
              <a:buFont typeface="+mj-lt"/>
              <a:buAutoNum type="arabicPeriod"/>
            </a:pPr>
            <a:r>
              <a:rPr lang="en-US" sz="1050" dirty="0">
                <a:effectLst/>
                <a:latin typeface="Times New Roman" panose="02020603050405020304" pitchFamily="18" charset="0"/>
                <a:ea typeface="SimSun" panose="02010600030101010101" pitchFamily="2" charset="-122"/>
              </a:rPr>
              <a:t> </a:t>
            </a:r>
            <a:r>
              <a:rPr lang="en-US" sz="1050" dirty="0">
                <a:effectLst/>
                <a:latin typeface="Times New Roman" panose="02020603050405020304" pitchFamily="18" charset="0"/>
                <a:ea typeface="MS Mincho" panose="02020609040205080304" pitchFamily="49" charset="-128"/>
              </a:rPr>
              <a:t>Wang, H.; Can, D.; </a:t>
            </a:r>
            <a:r>
              <a:rPr lang="en-US" sz="1050" dirty="0" err="1">
                <a:effectLst/>
                <a:latin typeface="Times New Roman" panose="02020603050405020304" pitchFamily="18" charset="0"/>
                <a:ea typeface="MS Mincho" panose="02020609040205080304" pitchFamily="49" charset="-128"/>
              </a:rPr>
              <a:t>Kazemzadeh</a:t>
            </a:r>
            <a:r>
              <a:rPr lang="en-US" sz="1050" dirty="0">
                <a:effectLst/>
                <a:latin typeface="Times New Roman" panose="02020603050405020304" pitchFamily="18" charset="0"/>
                <a:ea typeface="MS Mincho" panose="02020609040205080304" pitchFamily="49" charset="-128"/>
              </a:rPr>
              <a:t>, A.; Bar, F.; Narayanan, S. A System for Real-time Twitter Sentiment Analysis of 2012 </a:t>
            </a:r>
            <a:r>
              <a:rPr lang="en-US" sz="1050" dirty="0" err="1">
                <a:effectLst/>
                <a:latin typeface="Times New Roman" panose="02020603050405020304" pitchFamily="18" charset="0"/>
                <a:ea typeface="MS Mincho" panose="02020609040205080304" pitchFamily="49" charset="-128"/>
              </a:rPr>
              <a:t>U.S.Presidential</a:t>
            </a:r>
            <a:r>
              <a:rPr lang="en-US" sz="1050" dirty="0">
                <a:effectLst/>
                <a:latin typeface="Times New Roman" panose="02020603050405020304" pitchFamily="18" charset="0"/>
                <a:ea typeface="MS Mincho" panose="02020609040205080304" pitchFamily="49" charset="-128"/>
              </a:rPr>
              <a:t> Election Cycle. In Proceedings of the ACL 2012 System Demonstrations, </a:t>
            </a:r>
            <a:r>
              <a:rPr lang="en-US" sz="1050" dirty="0" err="1">
                <a:effectLst/>
                <a:latin typeface="Times New Roman" panose="02020603050405020304" pitchFamily="18" charset="0"/>
                <a:ea typeface="MS Mincho" panose="02020609040205080304" pitchFamily="49" charset="-128"/>
              </a:rPr>
              <a:t>Jeju</a:t>
            </a:r>
            <a:r>
              <a:rPr lang="en-US" sz="1050" dirty="0">
                <a:effectLst/>
                <a:latin typeface="Times New Roman" panose="02020603050405020304" pitchFamily="18" charset="0"/>
                <a:ea typeface="MS Mincho" panose="02020609040205080304" pitchFamily="49" charset="-128"/>
              </a:rPr>
              <a:t> Island, Korea, 10 July 201</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err="1">
                <a:effectLst/>
                <a:latin typeface="Times New Roman" panose="02020603050405020304" pitchFamily="18" charset="0"/>
                <a:ea typeface="MS Mincho" panose="02020609040205080304" pitchFamily="49" charset="-128"/>
              </a:rPr>
              <a:t>Koroteev</a:t>
            </a:r>
            <a:r>
              <a:rPr lang="en-US" sz="1050" dirty="0">
                <a:effectLst/>
                <a:latin typeface="Times New Roman" panose="02020603050405020304" pitchFamily="18" charset="0"/>
                <a:ea typeface="MS Mincho" panose="02020609040205080304" pitchFamily="49" charset="-128"/>
              </a:rPr>
              <a:t>, Mikhail. (2021). BERT: A Review of Applications in Natural Language Processing and Understanding. 10.48550/arXiv.2103.11943.</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Adwan, O.; Al-Tawil, M.; </a:t>
            </a:r>
            <a:r>
              <a:rPr lang="en-US" sz="1050" dirty="0" err="1">
                <a:effectLst/>
                <a:latin typeface="Times New Roman" panose="02020603050405020304" pitchFamily="18" charset="0"/>
                <a:ea typeface="MS Mincho" panose="02020609040205080304" pitchFamily="49" charset="-128"/>
              </a:rPr>
              <a:t>Huneiti</a:t>
            </a:r>
            <a:r>
              <a:rPr lang="en-US" sz="1050" dirty="0">
                <a:effectLst/>
                <a:latin typeface="Times New Roman" panose="02020603050405020304" pitchFamily="18" charset="0"/>
                <a:ea typeface="MS Mincho" panose="02020609040205080304" pitchFamily="49" charset="-128"/>
              </a:rPr>
              <a:t>, A.; Shahin, R.; Zayed, A.A.; Al-</a:t>
            </a:r>
            <a:r>
              <a:rPr lang="en-US" sz="1050" dirty="0" err="1">
                <a:effectLst/>
                <a:latin typeface="Times New Roman" panose="02020603050405020304" pitchFamily="18" charset="0"/>
                <a:ea typeface="MS Mincho" panose="02020609040205080304" pitchFamily="49" charset="-128"/>
              </a:rPr>
              <a:t>Dibsi</a:t>
            </a:r>
            <a:r>
              <a:rPr lang="en-US" sz="1050" dirty="0">
                <a:effectLst/>
                <a:latin typeface="Times New Roman" panose="02020603050405020304" pitchFamily="18" charset="0"/>
                <a:ea typeface="MS Mincho" panose="02020609040205080304" pitchFamily="49" charset="-128"/>
              </a:rPr>
              <a:t>, R. Twitter sentiment analysis approaches: A survey. </a:t>
            </a:r>
            <a:r>
              <a:rPr lang="en-US" sz="1050" dirty="0" err="1">
                <a:effectLst/>
                <a:latin typeface="Times New Roman" panose="02020603050405020304" pitchFamily="18" charset="0"/>
                <a:ea typeface="MS Mincho" panose="02020609040205080304" pitchFamily="49" charset="-128"/>
              </a:rPr>
              <a:t>Int.J</a:t>
            </a:r>
            <a:r>
              <a:rPr lang="en-US" sz="1050" dirty="0">
                <a:effectLst/>
                <a:latin typeface="Times New Roman" panose="02020603050405020304" pitchFamily="18" charset="0"/>
                <a:ea typeface="MS Mincho" panose="02020609040205080304" pitchFamily="49" charset="-128"/>
              </a:rPr>
              <a:t>. </a:t>
            </a:r>
            <a:r>
              <a:rPr lang="en-US" sz="1050" dirty="0" err="1">
                <a:effectLst/>
                <a:latin typeface="Times New Roman" panose="02020603050405020304" pitchFamily="18" charset="0"/>
                <a:ea typeface="MS Mincho" panose="02020609040205080304" pitchFamily="49" charset="-128"/>
              </a:rPr>
              <a:t>Emerg</a:t>
            </a:r>
            <a:r>
              <a:rPr lang="en-US" sz="1050" dirty="0">
                <a:effectLst/>
                <a:latin typeface="Times New Roman" panose="02020603050405020304" pitchFamily="18" charset="0"/>
                <a:ea typeface="MS Mincho" panose="02020609040205080304" pitchFamily="49" charset="-128"/>
              </a:rPr>
              <a:t>. Technol. 2020,15, 79–93.</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err="1">
                <a:effectLst/>
                <a:latin typeface="Times New Roman" panose="02020603050405020304" pitchFamily="18" charset="0"/>
                <a:ea typeface="MS Mincho" panose="02020609040205080304" pitchFamily="49" charset="-128"/>
              </a:rPr>
              <a:t>Gandhe</a:t>
            </a:r>
            <a:r>
              <a:rPr lang="en-US" sz="1050" dirty="0">
                <a:effectLst/>
                <a:latin typeface="Times New Roman" panose="02020603050405020304" pitchFamily="18" charset="0"/>
                <a:ea typeface="MS Mincho" panose="02020609040205080304" pitchFamily="49" charset="-128"/>
              </a:rPr>
              <a:t>, Ketaki &amp; </a:t>
            </a:r>
            <a:r>
              <a:rPr lang="en-US" sz="1050" dirty="0" err="1">
                <a:effectLst/>
                <a:latin typeface="Times New Roman" panose="02020603050405020304" pitchFamily="18" charset="0"/>
                <a:ea typeface="MS Mincho" panose="02020609040205080304" pitchFamily="49" charset="-128"/>
              </a:rPr>
              <a:t>Varde</a:t>
            </a:r>
            <a:r>
              <a:rPr lang="en-US" sz="1050" dirty="0">
                <a:effectLst/>
                <a:latin typeface="Times New Roman" panose="02020603050405020304" pitchFamily="18" charset="0"/>
                <a:ea typeface="MS Mincho" panose="02020609040205080304" pitchFamily="49" charset="-128"/>
              </a:rPr>
              <a:t>, Aparna &amp; Du, Xu. (2018). Sentiment Analysis of Twitter Data with Hybrid Learning for Recommender Applications. 57-63. 10.1109/UEMCON.2018.8796661.</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Ahad, Abdul &amp; </a:t>
            </a:r>
            <a:r>
              <a:rPr lang="en-US" sz="1050" dirty="0" err="1">
                <a:effectLst/>
                <a:latin typeface="Times New Roman" panose="02020603050405020304" pitchFamily="18" charset="0"/>
                <a:ea typeface="MS Mincho" panose="02020609040205080304" pitchFamily="49" charset="-128"/>
              </a:rPr>
              <a:t>Ayub</a:t>
            </a:r>
            <a:r>
              <a:rPr lang="en-US" sz="1050" dirty="0">
                <a:effectLst/>
                <a:latin typeface="Times New Roman" panose="02020603050405020304" pitchFamily="18" charset="0"/>
                <a:ea typeface="MS Mincho" panose="02020609040205080304" pitchFamily="49" charset="-128"/>
              </a:rPr>
              <a:t> Khan, Abdullah &amp; </a:t>
            </a:r>
            <a:r>
              <a:rPr lang="en-US" sz="1050" dirty="0" err="1">
                <a:effectLst/>
                <a:latin typeface="Times New Roman" panose="02020603050405020304" pitchFamily="18" charset="0"/>
                <a:ea typeface="MS Mincho" panose="02020609040205080304" pitchFamily="49" charset="-128"/>
              </a:rPr>
              <a:t>Talpur</a:t>
            </a:r>
            <a:r>
              <a:rPr lang="en-US" sz="1050" dirty="0">
                <a:effectLst/>
                <a:latin typeface="Times New Roman" panose="02020603050405020304" pitchFamily="18" charset="0"/>
                <a:ea typeface="MS Mincho" panose="02020609040205080304" pitchFamily="49" charset="-128"/>
              </a:rPr>
              <a:t>, Mir Sajjad &amp; </a:t>
            </a:r>
            <a:r>
              <a:rPr lang="en-US" sz="1050" dirty="0" err="1">
                <a:effectLst/>
                <a:latin typeface="Times New Roman" panose="02020603050405020304" pitchFamily="18" charset="0"/>
                <a:ea typeface="MS Mincho" panose="02020609040205080304" pitchFamily="49" charset="-128"/>
              </a:rPr>
              <a:t>Talpur</a:t>
            </a:r>
            <a:r>
              <a:rPr lang="en-US" sz="1050" dirty="0">
                <a:effectLst/>
                <a:latin typeface="Times New Roman" panose="02020603050405020304" pitchFamily="18" charset="0"/>
                <a:ea typeface="MS Mincho" panose="02020609040205080304" pitchFamily="49" charset="-128"/>
              </a:rPr>
              <a:t>, Hussain &amp; </a:t>
            </a:r>
            <a:r>
              <a:rPr lang="en-US" sz="1050" dirty="0" err="1">
                <a:effectLst/>
                <a:latin typeface="Times New Roman" panose="02020603050405020304" pitchFamily="18" charset="0"/>
                <a:ea typeface="MS Mincho" panose="02020609040205080304" pitchFamily="49" charset="-128"/>
              </a:rPr>
              <a:t>Kayijuka</a:t>
            </a:r>
            <a:r>
              <a:rPr lang="en-US" sz="1050" dirty="0">
                <a:effectLst/>
                <a:latin typeface="Times New Roman" panose="02020603050405020304" pitchFamily="18" charset="0"/>
                <a:ea typeface="MS Mincho" panose="02020609040205080304" pitchFamily="49" charset="-128"/>
              </a:rPr>
              <a:t>, </a:t>
            </a:r>
            <a:r>
              <a:rPr lang="en-US" sz="1050" dirty="0" err="1">
                <a:effectLst/>
                <a:latin typeface="Times New Roman" panose="02020603050405020304" pitchFamily="18" charset="0"/>
                <a:ea typeface="MS Mincho" panose="02020609040205080304" pitchFamily="49" charset="-128"/>
              </a:rPr>
              <a:t>Idrissa</a:t>
            </a:r>
            <a:r>
              <a:rPr lang="en-US" sz="1050" dirty="0">
                <a:effectLst/>
                <a:latin typeface="Times New Roman" panose="02020603050405020304" pitchFamily="18" charset="0"/>
                <a:ea typeface="MS Mincho" panose="02020609040205080304" pitchFamily="49" charset="-128"/>
              </a:rPr>
              <a:t> &amp; </a:t>
            </a:r>
            <a:r>
              <a:rPr lang="en-US" sz="1050" dirty="0" err="1">
                <a:effectLst/>
                <a:latin typeface="Times New Roman" panose="02020603050405020304" pitchFamily="18" charset="0"/>
                <a:ea typeface="MS Mincho" panose="02020609040205080304" pitchFamily="49" charset="-128"/>
              </a:rPr>
              <a:t>Yaşar</a:t>
            </a:r>
            <a:r>
              <a:rPr lang="en-US" sz="1050" dirty="0">
                <a:effectLst/>
                <a:latin typeface="Times New Roman" panose="02020603050405020304" pitchFamily="18" charset="0"/>
                <a:ea typeface="MS Mincho" panose="02020609040205080304" pitchFamily="49" charset="-128"/>
              </a:rPr>
              <a:t>, Erkan. (2022). Machine Learning Classifiers: A Brief Primer. 5. 63-68.</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a:t>
            </a:r>
            <a:r>
              <a:rPr lang="en-US" sz="1050" dirty="0" err="1">
                <a:effectLst/>
                <a:latin typeface="Times New Roman" panose="02020603050405020304" pitchFamily="18" charset="0"/>
                <a:ea typeface="MS Mincho" panose="02020609040205080304" pitchFamily="49" charset="-128"/>
              </a:rPr>
              <a:t>docs.python.org</a:t>
            </a:r>
            <a:r>
              <a:rPr lang="en-US" sz="1050" dirty="0">
                <a:effectLst/>
                <a:latin typeface="Times New Roman" panose="02020603050405020304" pitchFamily="18" charset="0"/>
                <a:ea typeface="MS Mincho" panose="02020609040205080304" pitchFamily="49" charset="-128"/>
              </a:rPr>
              <a:t>/3/library/</a:t>
            </a:r>
            <a:r>
              <a:rPr lang="en-US" sz="1050" dirty="0" err="1">
                <a:effectLst/>
                <a:latin typeface="Times New Roman" panose="02020603050405020304" pitchFamily="18" charset="0"/>
                <a:ea typeface="MS Mincho" panose="02020609040205080304" pitchFamily="49" charset="-128"/>
              </a:rPr>
              <a:t>re.html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sklearn.model_selection.train_test_split.html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sklearn.feature_extraction.text.CountVectorizer.html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sklearn.metrics.roc_auc_score.html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a:t>
            </a:r>
            <a:r>
              <a:rPr lang="en-US" sz="1050" dirty="0" err="1">
                <a:effectLst/>
                <a:latin typeface="Times New Roman" panose="02020603050405020304" pitchFamily="18" charset="0"/>
                <a:ea typeface="MS Mincho" panose="02020609040205080304" pitchFamily="49" charset="-128"/>
              </a:rPr>
              <a:t>www.geeksforgeeks.org</a:t>
            </a:r>
            <a:r>
              <a:rPr lang="en-US" sz="1050" dirty="0">
                <a:effectLst/>
                <a:latin typeface="Times New Roman" panose="02020603050405020304" pitchFamily="18" charset="0"/>
                <a:ea typeface="MS Mincho" panose="02020609040205080304" pitchFamily="49" charset="-128"/>
              </a:rPr>
              <a:t>/feature-extraction-techniques-</a:t>
            </a:r>
            <a:r>
              <a:rPr lang="en-US" sz="1050" dirty="0" err="1">
                <a:effectLst/>
                <a:latin typeface="Times New Roman" panose="02020603050405020304" pitchFamily="18" charset="0"/>
                <a:ea typeface="MS Mincho" panose="02020609040205080304" pitchFamily="49" charset="-128"/>
              </a:rPr>
              <a:t>nlp</a:t>
            </a:r>
            <a:r>
              <a:rPr lang="en-US" sz="1050" dirty="0">
                <a:effectLst/>
                <a:latin typeface="Times New Roman" panose="02020603050405020304" pitchFamily="18" charset="0"/>
                <a:ea typeface="MS Mincho" panose="02020609040205080304" pitchFamily="49" charset="-128"/>
              </a:rPr>
              <a:t>/#</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sklearn.feature_extraction.text.TfidfVectorizer.html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2"/>
              </a:rPr>
              <a:t>https://scikit-learn.org/stable/modules/generated/sklearn.model_selection.cross_val_score.html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3"/>
              </a:rPr>
              <a:t>https://keras.io/api/keras_nlp/models/bert/</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4"/>
              </a:rPr>
              <a:t>https://scikit-learn.org/stable/modules/generated/sklearn.ensemble.RandomForestClassifier.html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5"/>
              </a:rPr>
              <a:t>https://www.nltk.org/_modules/nltk/sentiment/vader.html</a:t>
            </a:r>
            <a:endParaRPr lang="en-IN" sz="1050" dirty="0">
              <a:effectLst/>
              <a:latin typeface="Times New Roman" panose="02020603050405020304" pitchFamily="18" charset="0"/>
              <a:ea typeface="MS Mincho" panose="02020609040205080304" pitchFamily="49" charset="-128"/>
            </a:endParaRPr>
          </a:p>
        </p:txBody>
      </p:sp>
      <p:pic>
        <p:nvPicPr>
          <p:cNvPr id="5" name="Picture 4">
            <a:extLst>
              <a:ext uri="{FF2B5EF4-FFF2-40B4-BE49-F238E27FC236}">
                <a16:creationId xmlns:a16="http://schemas.microsoft.com/office/drawing/2014/main" id="{A67FEAA6-8F3C-F901-29B7-F5849F470536}"/>
              </a:ext>
            </a:extLst>
          </p:cNvPr>
          <p:cNvPicPr>
            <a:picLocks noChangeAspect="1"/>
          </p:cNvPicPr>
          <p:nvPr/>
        </p:nvPicPr>
        <p:blipFill>
          <a:blip r:embed="rId6"/>
          <a:stretch>
            <a:fillRect/>
          </a:stretch>
        </p:blipFill>
        <p:spPr>
          <a:xfrm>
            <a:off x="838200" y="1297332"/>
            <a:ext cx="7772400" cy="378116"/>
          </a:xfrm>
          <a:prstGeom prst="rect">
            <a:avLst/>
          </a:prstGeom>
        </p:spPr>
      </p:pic>
    </p:spTree>
    <p:extLst>
      <p:ext uri="{BB962C8B-B14F-4D97-AF65-F5344CB8AC3E}">
        <p14:creationId xmlns:p14="http://schemas.microsoft.com/office/powerpoint/2010/main" val="30347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98A0-C2A0-C46C-ABC1-4408592D42AC}"/>
              </a:ext>
            </a:extLst>
          </p:cNvPr>
          <p:cNvSpPr>
            <a:spLocks noGrp="1"/>
          </p:cNvSpPr>
          <p:nvPr>
            <p:ph type="title"/>
          </p:nvPr>
        </p:nvSpPr>
        <p:spPr>
          <a:xfrm>
            <a:off x="838200" y="365125"/>
            <a:ext cx="10515600" cy="1325563"/>
          </a:xfrm>
        </p:spPr>
        <p:txBody>
          <a:bodyPr>
            <a:normAutofit/>
          </a:bodyPr>
          <a:lstStyle/>
          <a:p>
            <a:r>
              <a:rPr lang="en-US" sz="5400" dirty="0"/>
              <a:t>Abstract</a:t>
            </a:r>
          </a:p>
        </p:txBody>
      </p:sp>
      <p:sp>
        <p:nvSpPr>
          <p:cNvPr id="3" name="Content Placeholder 2">
            <a:extLst>
              <a:ext uri="{FF2B5EF4-FFF2-40B4-BE49-F238E27FC236}">
                <a16:creationId xmlns:a16="http://schemas.microsoft.com/office/drawing/2014/main" id="{0E6A04CC-187D-E433-3691-E5708EC0BDAC}"/>
              </a:ext>
            </a:extLst>
          </p:cNvPr>
          <p:cNvSpPr>
            <a:spLocks noGrp="1"/>
          </p:cNvSpPr>
          <p:nvPr>
            <p:ph idx="1"/>
          </p:nvPr>
        </p:nvSpPr>
        <p:spPr>
          <a:xfrm>
            <a:off x="838201" y="1929384"/>
            <a:ext cx="10344664" cy="4251960"/>
          </a:xfrm>
        </p:spPr>
        <p:txBody>
          <a:bodyPr>
            <a:normAutofit/>
          </a:bodyPr>
          <a:lstStyle/>
          <a:p>
            <a:pPr marL="0" indent="0" algn="just">
              <a:lnSpc>
                <a:spcPct val="150000"/>
              </a:lnSpc>
              <a:buNone/>
            </a:pPr>
            <a:r>
              <a:rPr lang="en-IN" sz="2000" b="0" i="0" dirty="0">
                <a:effectLst/>
                <a:latin typeface="Söhne"/>
              </a:rPr>
              <a:t>This project presents a comparative analysis of sentiment analysis on Twitter data using distinct models, including Support Vector Machines (SVM), Random Forest Classifier, Vader, and Bert. Each model is applied independently to capture diverse aspects of sentiment expression on social media. The study encompasses </a:t>
            </a:r>
            <a:r>
              <a:rPr lang="en-IN" sz="2000" b="0" i="0" dirty="0" err="1">
                <a:effectLst/>
                <a:latin typeface="Söhne"/>
              </a:rPr>
              <a:t>preprocessing</a:t>
            </a:r>
            <a:r>
              <a:rPr lang="en-IN" sz="2000" b="0" i="0" dirty="0">
                <a:effectLst/>
                <a:latin typeface="Söhne"/>
              </a:rPr>
              <a:t> techniques, such as text mining, </a:t>
            </a:r>
            <a:r>
              <a:rPr lang="en-IN" sz="2000" b="0" i="0" dirty="0" err="1">
                <a:effectLst/>
                <a:latin typeface="Söhne"/>
              </a:rPr>
              <a:t>Stopwords</a:t>
            </a:r>
            <a:r>
              <a:rPr lang="en-IN" sz="2000" b="0" i="0" dirty="0">
                <a:effectLst/>
                <a:latin typeface="Söhne"/>
              </a:rPr>
              <a:t> removal, and evaluates the performance of each model. The results provide insights into the strengths and limitations of individual models, contributing to a comprehensive understanding of sentiment analysis on Twitter. </a:t>
            </a:r>
          </a:p>
        </p:txBody>
      </p:sp>
      <p:pic>
        <p:nvPicPr>
          <p:cNvPr id="4" name="Picture 3">
            <a:extLst>
              <a:ext uri="{FF2B5EF4-FFF2-40B4-BE49-F238E27FC236}">
                <a16:creationId xmlns:a16="http://schemas.microsoft.com/office/drawing/2014/main" id="{F90E94A4-257C-DC2D-3301-1E6924201581}"/>
              </a:ext>
            </a:extLst>
          </p:cNvPr>
          <p:cNvPicPr>
            <a:picLocks noChangeAspect="1"/>
          </p:cNvPicPr>
          <p:nvPr/>
        </p:nvPicPr>
        <p:blipFill>
          <a:blip r:embed="rId2"/>
          <a:stretch>
            <a:fillRect/>
          </a:stretch>
        </p:blipFill>
        <p:spPr>
          <a:xfrm>
            <a:off x="783103" y="1446626"/>
            <a:ext cx="7772400" cy="378116"/>
          </a:xfrm>
          <a:prstGeom prst="rect">
            <a:avLst/>
          </a:prstGeom>
        </p:spPr>
      </p:pic>
    </p:spTree>
    <p:extLst>
      <p:ext uri="{BB962C8B-B14F-4D97-AF65-F5344CB8AC3E}">
        <p14:creationId xmlns:p14="http://schemas.microsoft.com/office/powerpoint/2010/main" val="3495788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398A0-C2A0-C46C-ABC1-4408592D42AC}"/>
              </a:ext>
            </a:extLst>
          </p:cNvPr>
          <p:cNvSpPr>
            <a:spLocks noGrp="1"/>
          </p:cNvSpPr>
          <p:nvPr>
            <p:ph type="title"/>
          </p:nvPr>
        </p:nvSpPr>
        <p:spPr>
          <a:xfrm>
            <a:off x="838200" y="365125"/>
            <a:ext cx="10515600" cy="1325563"/>
          </a:xfrm>
        </p:spPr>
        <p:txBody>
          <a:bodyPr>
            <a:normAutofit/>
          </a:bodyPr>
          <a:lstStyle/>
          <a:p>
            <a:r>
              <a:rPr lang="en-US" sz="5400" dirty="0"/>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6A04CC-187D-E433-3691-E5708EC0BDAC}"/>
              </a:ext>
            </a:extLst>
          </p:cNvPr>
          <p:cNvSpPr>
            <a:spLocks noGrp="1"/>
          </p:cNvSpPr>
          <p:nvPr>
            <p:ph idx="1"/>
          </p:nvPr>
        </p:nvSpPr>
        <p:spPr>
          <a:xfrm>
            <a:off x="838200" y="1929384"/>
            <a:ext cx="10684763" cy="4251960"/>
          </a:xfrm>
        </p:spPr>
        <p:txBody>
          <a:bodyPr>
            <a:normAutofit/>
          </a:bodyPr>
          <a:lstStyle/>
          <a:p>
            <a:pPr algn="just"/>
            <a:r>
              <a:rPr lang="en-IN" sz="2400" b="0" i="0" dirty="0">
                <a:effectLst/>
                <a:latin typeface="Söhne"/>
              </a:rPr>
              <a:t>Sentiment analysis has become increasingly crucial in understanding public opinion, especially with the wealth of data available on social media platforms like Twitter. </a:t>
            </a:r>
          </a:p>
          <a:p>
            <a:pPr algn="just"/>
            <a:r>
              <a:rPr lang="en-IN" sz="2400" b="0" i="0" dirty="0">
                <a:effectLst/>
                <a:latin typeface="Söhne"/>
              </a:rPr>
              <a:t>In our project, we focus on Twitter data, employing various models—SVM, Random Forest, VADER, and BERT—to </a:t>
            </a:r>
            <a:r>
              <a:rPr lang="en-IN" sz="2400" b="0" i="0" dirty="0" err="1">
                <a:effectLst/>
                <a:latin typeface="Söhne"/>
              </a:rPr>
              <a:t>analyze</a:t>
            </a:r>
            <a:r>
              <a:rPr lang="en-IN" sz="2400" b="0" i="0" dirty="0">
                <a:effectLst/>
                <a:latin typeface="Söhne"/>
              </a:rPr>
              <a:t> sentiments efficiently. </a:t>
            </a:r>
            <a:endParaRPr lang="en-IN" sz="2400" dirty="0">
              <a:latin typeface="Söhne"/>
            </a:endParaRPr>
          </a:p>
          <a:p>
            <a:pPr algn="just"/>
            <a:r>
              <a:rPr lang="en-IN" sz="2400" b="0" i="0" dirty="0">
                <a:effectLst/>
                <a:latin typeface="Söhne"/>
              </a:rPr>
              <a:t>Our goal is to extract valuable knowledge from Twitter feeds</a:t>
            </a:r>
          </a:p>
          <a:p>
            <a:pPr algn="just"/>
            <a:r>
              <a:rPr lang="en-IN" sz="2400" b="0" i="0" dirty="0">
                <a:effectLst/>
                <a:latin typeface="Söhne"/>
              </a:rPr>
              <a:t>Through our comparative study, we aim to determine the most effective model for sentiment </a:t>
            </a:r>
          </a:p>
        </p:txBody>
      </p:sp>
    </p:spTree>
    <p:extLst>
      <p:ext uri="{BB962C8B-B14F-4D97-AF65-F5344CB8AC3E}">
        <p14:creationId xmlns:p14="http://schemas.microsoft.com/office/powerpoint/2010/main" val="275353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84B8AE-FC6C-3070-DC66-0E0420366853}"/>
              </a:ext>
            </a:extLst>
          </p:cNvPr>
          <p:cNvSpPr>
            <a:spLocks noGrp="1"/>
          </p:cNvSpPr>
          <p:nvPr>
            <p:ph type="title"/>
          </p:nvPr>
        </p:nvSpPr>
        <p:spPr>
          <a:xfrm>
            <a:off x="1046746" y="586822"/>
            <a:ext cx="3560252" cy="1645920"/>
          </a:xfrm>
        </p:spPr>
        <p:txBody>
          <a:bodyPr>
            <a:normAutofit/>
          </a:bodyPr>
          <a:lstStyle/>
          <a:p>
            <a:r>
              <a:rPr lang="en-US" sz="3200" b="1" dirty="0"/>
              <a:t>The dataset</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close-up of a white card&#10;&#10;Description automatically generated">
            <a:extLst>
              <a:ext uri="{FF2B5EF4-FFF2-40B4-BE49-F238E27FC236}">
                <a16:creationId xmlns:a16="http://schemas.microsoft.com/office/drawing/2014/main" id="{4860DB53-149C-B513-5EF0-9CA462C3DE78}"/>
              </a:ext>
            </a:extLst>
          </p:cNvPr>
          <p:cNvPicPr>
            <a:picLocks noChangeAspect="1"/>
          </p:cNvPicPr>
          <p:nvPr/>
        </p:nvPicPr>
        <p:blipFill>
          <a:blip r:embed="rId2"/>
          <a:stretch>
            <a:fillRect/>
          </a:stretch>
        </p:blipFill>
        <p:spPr>
          <a:xfrm>
            <a:off x="5265153" y="883920"/>
            <a:ext cx="6207839" cy="91041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204DFE2-613E-94E1-8BBE-2C13F6720453}"/>
              </a:ext>
            </a:extLst>
          </p:cNvPr>
          <p:cNvPicPr>
            <a:picLocks noChangeAspect="1"/>
          </p:cNvPicPr>
          <p:nvPr/>
        </p:nvPicPr>
        <p:blipFill>
          <a:blip r:embed="rId3"/>
          <a:stretch>
            <a:fillRect/>
          </a:stretch>
        </p:blipFill>
        <p:spPr>
          <a:xfrm>
            <a:off x="740583" y="2973237"/>
            <a:ext cx="10834886" cy="3000843"/>
          </a:xfrm>
          <a:prstGeom prst="rect">
            <a:avLst/>
          </a:prstGeom>
        </p:spPr>
      </p:pic>
    </p:spTree>
    <p:extLst>
      <p:ext uri="{BB962C8B-B14F-4D97-AF65-F5344CB8AC3E}">
        <p14:creationId xmlns:p14="http://schemas.microsoft.com/office/powerpoint/2010/main" val="247814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98A0-C2A0-C46C-ABC1-4408592D42AC}"/>
              </a:ext>
            </a:extLst>
          </p:cNvPr>
          <p:cNvSpPr>
            <a:spLocks noGrp="1"/>
          </p:cNvSpPr>
          <p:nvPr>
            <p:ph type="title"/>
          </p:nvPr>
        </p:nvSpPr>
        <p:spPr>
          <a:xfrm>
            <a:off x="838200" y="365126"/>
            <a:ext cx="10515600" cy="843018"/>
          </a:xfrm>
        </p:spPr>
        <p:txBody>
          <a:bodyPr>
            <a:normAutofit/>
          </a:bodyPr>
          <a:lstStyle/>
          <a:p>
            <a:r>
              <a:rPr lang="en-US" dirty="0"/>
              <a:t>Literature Survey</a:t>
            </a:r>
          </a:p>
        </p:txBody>
      </p:sp>
      <p:sp>
        <p:nvSpPr>
          <p:cNvPr id="3" name="Content Placeholder 2">
            <a:extLst>
              <a:ext uri="{FF2B5EF4-FFF2-40B4-BE49-F238E27FC236}">
                <a16:creationId xmlns:a16="http://schemas.microsoft.com/office/drawing/2014/main" id="{0E6A04CC-187D-E433-3691-E5708EC0BDAC}"/>
              </a:ext>
            </a:extLst>
          </p:cNvPr>
          <p:cNvSpPr>
            <a:spLocks noGrp="1"/>
          </p:cNvSpPr>
          <p:nvPr>
            <p:ph idx="1"/>
          </p:nvPr>
        </p:nvSpPr>
        <p:spPr>
          <a:xfrm>
            <a:off x="838200" y="1556951"/>
            <a:ext cx="10515600" cy="4624393"/>
          </a:xfrm>
        </p:spPr>
        <p:txBody>
          <a:bodyPr>
            <a:normAutofit fontScale="92500" lnSpcReduction="10000"/>
          </a:bodyPr>
          <a:lstStyle/>
          <a:p>
            <a:pPr algn="l"/>
            <a:r>
              <a:rPr lang="en-IN" sz="1400" b="1" i="0" dirty="0">
                <a:effectLst/>
                <a:latin typeface="Söhne"/>
              </a:rPr>
              <a:t>Twitter Sentiment Analysis Approaches</a:t>
            </a:r>
          </a:p>
          <a:p>
            <a:pPr marL="0" indent="0" algn="l">
              <a:buNone/>
            </a:pPr>
            <a:r>
              <a:rPr lang="en-IN" sz="1400" b="0" i="0" dirty="0">
                <a:effectLst/>
                <a:latin typeface="Söhne"/>
              </a:rPr>
              <a:t>Researchers have devised diverse approaches tailored to the unique characteristics of Twitter data. Notably, Wang et al. [1] developed a real-time Twitter sentiment analysis system focused on the 2012 U.S. Presidential Election cycle. Their work demonstrated the feasibility of capturing dynamic sentiment trends during significant events.</a:t>
            </a:r>
          </a:p>
          <a:p>
            <a:pPr marL="0" indent="0" algn="l">
              <a:buNone/>
            </a:pPr>
            <a:r>
              <a:rPr lang="en-IN" sz="1400" b="0" i="0" dirty="0">
                <a:effectLst/>
                <a:latin typeface="Söhne"/>
              </a:rPr>
              <a:t>Adwan et al. [3] conducted a comprehensive survey of Twitter sentiment analysis approaches, providing insights into the evolution of methodologies. Their work serves as a valuable reference for understanding the landscape of sentiment analysis on Twitter.</a:t>
            </a:r>
          </a:p>
          <a:p>
            <a:pPr algn="l"/>
            <a:r>
              <a:rPr lang="en-IN" sz="1400" b="1" i="0" dirty="0">
                <a:effectLst/>
                <a:latin typeface="Söhne"/>
              </a:rPr>
              <a:t>Advances in Deep Learning and BERT Model</a:t>
            </a:r>
          </a:p>
          <a:p>
            <a:pPr marL="0" indent="0" algn="l">
              <a:buNone/>
            </a:pPr>
            <a:r>
              <a:rPr lang="en-IN" sz="1400" b="0" i="0" dirty="0">
                <a:effectLst/>
                <a:latin typeface="Söhne"/>
              </a:rPr>
              <a:t>Recent advancements in deep learning, especially the introduction of BERT (Bidirectional Encoder Representations from Transformers), have revolutionized sentiment analysis. </a:t>
            </a:r>
            <a:r>
              <a:rPr lang="en-IN" sz="1400" b="0" i="0" dirty="0" err="1">
                <a:effectLst/>
                <a:latin typeface="Söhne"/>
              </a:rPr>
              <a:t>Koroteev</a:t>
            </a:r>
            <a:r>
              <a:rPr lang="en-IN" sz="1400" b="0" i="0" dirty="0">
                <a:effectLst/>
                <a:latin typeface="Söhne"/>
              </a:rPr>
              <a:t> [2] provided a thorough review of BERT's applications in natural language processing, offering a comprehensive understanding of its capabilities.</a:t>
            </a:r>
          </a:p>
          <a:p>
            <a:pPr algn="l"/>
            <a:r>
              <a:rPr lang="en-IN" sz="1400" b="1" i="0" dirty="0">
                <a:effectLst/>
                <a:latin typeface="Söhne"/>
              </a:rPr>
              <a:t>Hybrid Learning for Recommender Applications</a:t>
            </a:r>
          </a:p>
          <a:p>
            <a:pPr marL="0" indent="0" algn="l">
              <a:buNone/>
            </a:pPr>
            <a:r>
              <a:rPr lang="en-IN" sz="1400" b="0" i="0" dirty="0" err="1">
                <a:effectLst/>
                <a:latin typeface="Söhne"/>
              </a:rPr>
              <a:t>Gandhe</a:t>
            </a:r>
            <a:r>
              <a:rPr lang="en-IN" sz="1400" b="0" i="0" dirty="0">
                <a:effectLst/>
                <a:latin typeface="Söhne"/>
              </a:rPr>
              <a:t> et al. [4] explored hybrid learning approaches for sentiment analysis of Twitter data, specifically focusing on recommender applications. Their work contributes to the understanding of how hybrid learning techniques can enhance sentiment analysis accuracy and relevance.</a:t>
            </a:r>
          </a:p>
          <a:p>
            <a:pPr algn="l"/>
            <a:r>
              <a:rPr lang="en-IN" sz="1400" b="1" i="0" dirty="0">
                <a:effectLst/>
                <a:latin typeface="Söhne"/>
              </a:rPr>
              <a:t>Machine Learning Classifiers Primer</a:t>
            </a:r>
          </a:p>
          <a:p>
            <a:pPr marL="0" indent="0" algn="l">
              <a:buNone/>
            </a:pPr>
            <a:r>
              <a:rPr lang="en-IN" sz="1400" b="0" i="0" dirty="0">
                <a:effectLst/>
                <a:latin typeface="Söhne"/>
              </a:rPr>
              <a:t>Ahad et al. [5] presented a primer on machine learning classifiers, providing foundational knowledge essential for understanding the underlying principles of sentiment analysis models. This primer serves as a valuable resource for researchers and practitioners delving into the field of machine learning.</a:t>
            </a:r>
          </a:p>
          <a:p>
            <a:pPr algn="l"/>
            <a:r>
              <a:rPr lang="en-IN" sz="1400" b="1" i="0" dirty="0">
                <a:effectLst/>
                <a:latin typeface="Söhne"/>
              </a:rPr>
              <a:t>Survey on Twitter Sentiment Analysis Approaches</a:t>
            </a:r>
          </a:p>
          <a:p>
            <a:pPr marL="0" indent="0" algn="l">
              <a:buNone/>
            </a:pPr>
            <a:r>
              <a:rPr lang="en-IN" sz="1400" b="0" i="0" dirty="0">
                <a:effectLst/>
                <a:latin typeface="Söhne"/>
              </a:rPr>
              <a:t>A comprehensive survey by Adwan et al. [3] provides a detailed exploration of various Twitter sentiment analysis approaches. This survey covers a wide spectrum of methodologies, offering a holistic view of the existing landscape and paving the way for our comparative analysis.</a:t>
            </a:r>
          </a:p>
        </p:txBody>
      </p:sp>
      <p:pic>
        <p:nvPicPr>
          <p:cNvPr id="6" name="Picture 5">
            <a:extLst>
              <a:ext uri="{FF2B5EF4-FFF2-40B4-BE49-F238E27FC236}">
                <a16:creationId xmlns:a16="http://schemas.microsoft.com/office/drawing/2014/main" id="{0C866296-E5FF-A9A0-0B88-0DD95DE98455}"/>
              </a:ext>
            </a:extLst>
          </p:cNvPr>
          <p:cNvPicPr>
            <a:picLocks noChangeAspect="1"/>
          </p:cNvPicPr>
          <p:nvPr/>
        </p:nvPicPr>
        <p:blipFill>
          <a:blip r:embed="rId2"/>
          <a:stretch>
            <a:fillRect/>
          </a:stretch>
        </p:blipFill>
        <p:spPr>
          <a:xfrm>
            <a:off x="783103" y="1035146"/>
            <a:ext cx="7772400" cy="378116"/>
          </a:xfrm>
          <a:prstGeom prst="rect">
            <a:avLst/>
          </a:prstGeom>
        </p:spPr>
      </p:pic>
    </p:spTree>
    <p:extLst>
      <p:ext uri="{BB962C8B-B14F-4D97-AF65-F5344CB8AC3E}">
        <p14:creationId xmlns:p14="http://schemas.microsoft.com/office/powerpoint/2010/main" val="324809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3" name="Content Placeholder 2">
            <a:extLst>
              <a:ext uri="{FF2B5EF4-FFF2-40B4-BE49-F238E27FC236}">
                <a16:creationId xmlns:a16="http://schemas.microsoft.com/office/drawing/2014/main" id="{BE1C47CC-A7B8-F18E-FFE9-0A820AAB5A47}"/>
              </a:ext>
            </a:extLst>
          </p:cNvPr>
          <p:cNvSpPr>
            <a:spLocks noGrp="1"/>
          </p:cNvSpPr>
          <p:nvPr>
            <p:ph idx="1"/>
          </p:nvPr>
        </p:nvSpPr>
        <p:spPr>
          <a:xfrm>
            <a:off x="442779" y="1891469"/>
            <a:ext cx="5315470" cy="4129503"/>
          </a:xfrm>
        </p:spPr>
        <p:txBody>
          <a:bodyPr>
            <a:normAutofit/>
          </a:bodyPr>
          <a:lstStyle/>
          <a:p>
            <a:pPr marL="0" indent="0" fontAlgn="base">
              <a:spcBef>
                <a:spcPts val="600"/>
              </a:spcBef>
              <a:spcAft>
                <a:spcPts val="300"/>
              </a:spcAft>
              <a:buSzPts val="1000"/>
              <a:buNone/>
              <a:tabLst>
                <a:tab pos="182880" algn="l"/>
              </a:tabLst>
            </a:pPr>
            <a:r>
              <a:rPr lang="en-US" sz="2000" b="1" i="1" u="none" strike="noStrike" dirty="0">
                <a:ln>
                  <a:noFill/>
                </a:ln>
                <a:effectLst>
                  <a:outerShdw sx="0" sy="0">
                    <a:srgbClr val="000000"/>
                  </a:outerShdw>
                </a:effectLst>
                <a:latin typeface="Times New Roman" panose="02020603050405020304" pitchFamily="18" charset="0"/>
              </a:rPr>
              <a:t>Data Preprocessing</a:t>
            </a:r>
            <a:endParaRPr lang="en-IN" sz="2000" b="1" i="1" dirty="0">
              <a:effectLst>
                <a:outerShdw sx="0" sy="0">
                  <a:srgbClr val="000000"/>
                </a:outerShdw>
              </a:effectLst>
              <a:latin typeface="Times New Roman" panose="02020603050405020304" pitchFamily="18" charset="0"/>
            </a:endParaRPr>
          </a:p>
          <a:p>
            <a:pPr marL="0" indent="0" fontAlgn="base">
              <a:spcBef>
                <a:spcPts val="600"/>
              </a:spcBef>
              <a:spcAft>
                <a:spcPts val="300"/>
              </a:spcAft>
              <a:buSzPts val="1000"/>
              <a:buNone/>
              <a:tabLst>
                <a:tab pos="182880" algn="l"/>
              </a:tabLst>
            </a:pPr>
            <a:r>
              <a:rPr lang="en-IN" sz="2000" spc="-5" dirty="0">
                <a:effectLst/>
                <a:latin typeface="Times New Roman" panose="02020603050405020304" pitchFamily="18" charset="0"/>
                <a:ea typeface="SimSun" panose="02010600030101010101" pitchFamily="2" charset="-122"/>
              </a:rPr>
              <a:t>Data </a:t>
            </a:r>
            <a:r>
              <a:rPr lang="en-IN" sz="2000" spc="-5" dirty="0" err="1">
                <a:effectLst/>
                <a:latin typeface="Times New Roman" panose="02020603050405020304" pitchFamily="18" charset="0"/>
                <a:ea typeface="SimSun" panose="02010600030101010101" pitchFamily="2" charset="-122"/>
              </a:rPr>
              <a:t>preprocessing</a:t>
            </a:r>
            <a:r>
              <a:rPr lang="en-IN" sz="2000" spc="-5" dirty="0">
                <a:effectLst/>
                <a:latin typeface="Times New Roman" panose="02020603050405020304" pitchFamily="18" charset="0"/>
                <a:ea typeface="SimSun" panose="02010600030101010101" pitchFamily="2" charset="-122"/>
              </a:rPr>
              <a:t> is a crucial step to ensure the quality of the Twitter data for effective sentiment analysis. The </a:t>
            </a:r>
            <a:r>
              <a:rPr lang="en-IN" sz="2000" spc="-5" dirty="0" err="1">
                <a:effectLst/>
                <a:latin typeface="Times New Roman" panose="02020603050405020304" pitchFamily="18" charset="0"/>
                <a:ea typeface="SimSun" panose="02010600030101010101" pitchFamily="2" charset="-122"/>
              </a:rPr>
              <a:t>preprocessing</a:t>
            </a:r>
            <a:r>
              <a:rPr lang="en-IN" sz="2000" spc="-5" dirty="0">
                <a:effectLst/>
                <a:latin typeface="Times New Roman" panose="02020603050405020304" pitchFamily="18" charset="0"/>
                <a:ea typeface="SimSun" panose="02010600030101010101" pitchFamily="2" charset="-122"/>
              </a:rPr>
              <a:t> steps include:</a:t>
            </a:r>
          </a:p>
          <a:p>
            <a:pPr algn="just">
              <a:lnSpc>
                <a:spcPct val="95000"/>
              </a:lnSpc>
              <a:spcAft>
                <a:spcPts val="600"/>
              </a:spcAft>
              <a:buSzPts val="1000"/>
              <a:tabLst>
                <a:tab pos="182880" algn="l"/>
                <a:tab pos="182880" algn="l"/>
                <a:tab pos="457200" algn="l"/>
              </a:tabLst>
            </a:pPr>
            <a:r>
              <a:rPr lang="en-IN" sz="2000" spc="-5" dirty="0">
                <a:effectLst/>
                <a:latin typeface="Times New Roman" panose="02020603050405020304" pitchFamily="18" charset="0"/>
                <a:ea typeface="SimSun" panose="02010600030101010101" pitchFamily="2" charset="-122"/>
              </a:rPr>
              <a:t>Text Cleaning: Removal of mentions, URLs, and non-alphabetic characters from the tweets.</a:t>
            </a:r>
          </a:p>
          <a:p>
            <a:pPr algn="just">
              <a:lnSpc>
                <a:spcPct val="95000"/>
              </a:lnSpc>
              <a:spcAft>
                <a:spcPts val="600"/>
              </a:spcAft>
              <a:buSzPts val="1000"/>
              <a:tabLst>
                <a:tab pos="182880" algn="l"/>
                <a:tab pos="182880" algn="l"/>
                <a:tab pos="457200" algn="l"/>
              </a:tabLst>
            </a:pPr>
            <a:r>
              <a:rPr lang="en-IN" sz="2000" spc="-5" dirty="0" err="1">
                <a:effectLst/>
                <a:latin typeface="Times New Roman" panose="02020603050405020304" pitchFamily="18" charset="0"/>
                <a:ea typeface="SimSun" panose="02010600030101010101" pitchFamily="2" charset="-122"/>
              </a:rPr>
              <a:t>Stopword</a:t>
            </a:r>
            <a:r>
              <a:rPr lang="en-IN" sz="2000" spc="-5" dirty="0">
                <a:effectLst/>
                <a:latin typeface="Times New Roman" panose="02020603050405020304" pitchFamily="18" charset="0"/>
                <a:ea typeface="SimSun" panose="02010600030101010101" pitchFamily="2" charset="-122"/>
              </a:rPr>
              <a:t> Removal: Elimination of common and custom </a:t>
            </a:r>
            <a:r>
              <a:rPr lang="en-IN" sz="2000" spc="-5" dirty="0" err="1">
                <a:effectLst/>
                <a:latin typeface="Times New Roman" panose="02020603050405020304" pitchFamily="18" charset="0"/>
                <a:ea typeface="SimSun" panose="02010600030101010101" pitchFamily="2" charset="-122"/>
              </a:rPr>
              <a:t>stopwords</a:t>
            </a:r>
            <a:r>
              <a:rPr lang="en-IN" sz="2000" spc="-5" dirty="0">
                <a:effectLst/>
                <a:latin typeface="Times New Roman" panose="02020603050405020304" pitchFamily="18" charset="0"/>
                <a:ea typeface="SimSun" panose="02010600030101010101" pitchFamily="2" charset="-122"/>
              </a:rPr>
              <a:t> to filter out noise.</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pic>
        <p:nvPicPr>
          <p:cNvPr id="1028" name="Picture 8" descr="A white rectangular sign with red green and blue text&#10;&#10;Description automatically generated">
            <a:extLst>
              <a:ext uri="{FF2B5EF4-FFF2-40B4-BE49-F238E27FC236}">
                <a16:creationId xmlns:a16="http://schemas.microsoft.com/office/drawing/2014/main" id="{61DE71F4-D17D-FE5F-EDFC-DA2AD3C65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096" y="1321261"/>
            <a:ext cx="5652125" cy="11397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A screenshot of a computer&#10;&#10;Description automatically generated">
            <a:extLst>
              <a:ext uri="{FF2B5EF4-FFF2-40B4-BE49-F238E27FC236}">
                <a16:creationId xmlns:a16="http://schemas.microsoft.com/office/drawing/2014/main" id="{823D266D-9EA2-E4EE-6D4B-660F1FB64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524" y="2122210"/>
            <a:ext cx="5652123" cy="2186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 descr="A computer screen shot of a computer code&#10;&#10;Description automatically generated">
            <a:extLst>
              <a:ext uri="{FF2B5EF4-FFF2-40B4-BE49-F238E27FC236}">
                <a16:creationId xmlns:a16="http://schemas.microsoft.com/office/drawing/2014/main" id="{CC20944E-28E6-DB19-703B-B97D3EC32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64727"/>
            <a:ext cx="5655033" cy="163399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A screenshot of a computer&#10;&#10;Description automatically generated">
            <a:extLst>
              <a:ext uri="{FF2B5EF4-FFF2-40B4-BE49-F238E27FC236}">
                <a16:creationId xmlns:a16="http://schemas.microsoft.com/office/drawing/2014/main" id="{15F82EF2-DD13-DB5C-0835-518E3A356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0524" y="5122037"/>
            <a:ext cx="5657938" cy="14944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3060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3" name="Content Placeholder 2">
            <a:extLst>
              <a:ext uri="{FF2B5EF4-FFF2-40B4-BE49-F238E27FC236}">
                <a16:creationId xmlns:a16="http://schemas.microsoft.com/office/drawing/2014/main" id="{BE1C47CC-A7B8-F18E-FFE9-0A820AAB5A47}"/>
              </a:ext>
            </a:extLst>
          </p:cNvPr>
          <p:cNvSpPr>
            <a:spLocks noGrp="1"/>
          </p:cNvSpPr>
          <p:nvPr>
            <p:ph idx="1"/>
          </p:nvPr>
        </p:nvSpPr>
        <p:spPr>
          <a:xfrm>
            <a:off x="442779" y="1891469"/>
            <a:ext cx="5315470" cy="4129503"/>
          </a:xfrm>
        </p:spPr>
        <p:txBody>
          <a:bodyPr>
            <a:normAutofit/>
          </a:bodyPr>
          <a:lstStyle/>
          <a:p>
            <a:pPr marL="0" indent="0" fontAlgn="base">
              <a:spcBef>
                <a:spcPts val="600"/>
              </a:spcBef>
              <a:spcAft>
                <a:spcPts val="300"/>
              </a:spcAft>
              <a:buSzPts val="1000"/>
              <a:buNone/>
              <a:tabLst>
                <a:tab pos="182880" algn="l"/>
              </a:tabLst>
            </a:pPr>
            <a:r>
              <a:rPr lang="en-IN" sz="2400" b="1" i="1" u="none" strike="noStrike" dirty="0">
                <a:ln>
                  <a:noFill/>
                </a:ln>
                <a:effectLst>
                  <a:outerShdw sx="0" sy="0">
                    <a:srgbClr val="000000"/>
                  </a:outerShdw>
                </a:effectLst>
                <a:latin typeface="Times New Roman" panose="02020603050405020304" pitchFamily="18" charset="0"/>
              </a:rPr>
              <a:t>Sentiment </a:t>
            </a:r>
            <a:r>
              <a:rPr lang="en-IN" sz="2400" b="1" i="1" u="none" strike="noStrike" dirty="0" err="1">
                <a:ln>
                  <a:noFill/>
                </a:ln>
                <a:effectLst>
                  <a:outerShdw sx="0" sy="0">
                    <a:srgbClr val="000000"/>
                  </a:outerShdw>
                </a:effectLst>
                <a:latin typeface="Times New Roman" panose="02020603050405020304" pitchFamily="18" charset="0"/>
              </a:rPr>
              <a:t>Labeling</a:t>
            </a:r>
            <a:endParaRPr lang="en-IN" sz="2400" b="1" i="1" u="none" strike="noStrike" dirty="0">
              <a:ln>
                <a:noFill/>
              </a:ln>
              <a:effectLst>
                <a:outerShdw sx="0" sy="0">
                  <a:srgbClr val="000000"/>
                </a:outerShdw>
              </a:effectLst>
              <a:latin typeface="Times New Roman" panose="02020603050405020304" pitchFamily="18" charset="0"/>
            </a:endParaRPr>
          </a:p>
          <a:p>
            <a:pPr marL="365760" indent="-182880" algn="just">
              <a:lnSpc>
                <a:spcPct val="95000"/>
              </a:lnSpc>
              <a:spcAft>
                <a:spcPts val="600"/>
              </a:spcAft>
              <a:tabLst>
                <a:tab pos="182880" algn="l"/>
              </a:tabLst>
            </a:pPr>
            <a:r>
              <a:rPr lang="en-US" sz="2000" spc="-5" dirty="0">
                <a:effectLst/>
                <a:latin typeface="Times New Roman" panose="02020603050405020304" pitchFamily="18" charset="0"/>
                <a:ea typeface="SimSun" panose="02010600030101010101" pitchFamily="2" charset="-122"/>
              </a:rPr>
              <a:t>A three-class sentiment labeling scheme was adopted for supervised learning: 0 for negative, 1 for neutral, and 2 for positive sentiment.</a:t>
            </a:r>
            <a:endParaRPr lang="en-IN" sz="2000" spc="-5" dirty="0">
              <a:latin typeface="Times New Roman" panose="02020603050405020304" pitchFamily="18" charset="0"/>
              <a:ea typeface="SimSun" panose="02010600030101010101" pitchFamily="2" charset="-122"/>
            </a:endParaRPr>
          </a:p>
          <a:p>
            <a:pPr marL="182880" indent="0" algn="just">
              <a:lnSpc>
                <a:spcPct val="95000"/>
              </a:lnSpc>
              <a:spcAft>
                <a:spcPts val="600"/>
              </a:spcAft>
              <a:buNone/>
              <a:tabLst>
                <a:tab pos="182880" algn="l"/>
              </a:tabLst>
            </a:pPr>
            <a:endParaRPr lang="en-US" sz="2000" spc="-5" dirty="0">
              <a:effectLst/>
              <a:latin typeface="Times New Roman" panose="02020603050405020304" pitchFamily="18" charset="0"/>
              <a:ea typeface="SimSun" panose="02010600030101010101" pitchFamily="2" charset="-122"/>
            </a:endParaRP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310802" y="3737839"/>
            <a:ext cx="5447448" cy="2906950"/>
          </a:xfrm>
          <a:prstGeom prst="rect">
            <a:avLst/>
          </a:prstGeom>
          <a:noFill/>
        </p:spPr>
        <p:txBody>
          <a:bodyPr wrap="square" rtlCol="0">
            <a:spAutoFit/>
          </a:bodyPr>
          <a:lstStyle/>
          <a:p>
            <a:pPr marL="182880" indent="0" algn="just">
              <a:lnSpc>
                <a:spcPct val="95000"/>
              </a:lnSpc>
              <a:spcAft>
                <a:spcPts val="600"/>
              </a:spcAft>
              <a:buNone/>
              <a:tabLst>
                <a:tab pos="182880" algn="l"/>
              </a:tabLst>
            </a:pPr>
            <a:r>
              <a:rPr lang="en-IN" sz="2000" b="1" i="1" u="none" strike="noStrike" dirty="0">
                <a:ln>
                  <a:noFill/>
                </a:ln>
                <a:effectLst>
                  <a:outerShdw sx="0" sy="0">
                    <a:srgbClr val="000000"/>
                  </a:outerShdw>
                </a:effectLst>
                <a:latin typeface="Times New Roman" panose="02020603050405020304" pitchFamily="18" charset="0"/>
              </a:rPr>
              <a:t>Feature Extraction</a:t>
            </a:r>
          </a:p>
          <a:p>
            <a:pPr marL="800100" lvl="1" indent="-342900" algn="just">
              <a:lnSpc>
                <a:spcPct val="95000"/>
              </a:lnSpc>
              <a:spcAft>
                <a:spcPts val="600"/>
              </a:spcAft>
              <a:buSzPts val="1000"/>
              <a:buFont typeface="Symbol" pitchFamily="2" charset="2"/>
              <a:buChar char=""/>
              <a:tabLst>
                <a:tab pos="182880" algn="l"/>
                <a:tab pos="182880" algn="l"/>
                <a:tab pos="457200" algn="l"/>
              </a:tabLst>
            </a:pPr>
            <a:r>
              <a:rPr lang="en-IN" spc="-5" dirty="0">
                <a:effectLst/>
                <a:latin typeface="Times New Roman" panose="02020603050405020304" pitchFamily="18" charset="0"/>
                <a:ea typeface="SimSun" panose="02010600030101010101" pitchFamily="2" charset="-122"/>
              </a:rPr>
              <a:t>VADER Sentiment Analysis: Integration of the VADER tool for sentiment analysis, assigning compound scores to tweets based on predefined thresholds.</a:t>
            </a:r>
          </a:p>
          <a:p>
            <a:pPr marL="800100" lvl="1" indent="-342900" algn="just">
              <a:lnSpc>
                <a:spcPct val="95000"/>
              </a:lnSpc>
              <a:spcAft>
                <a:spcPts val="600"/>
              </a:spcAft>
              <a:buSzPts val="1000"/>
              <a:buFont typeface="Symbol" pitchFamily="2" charset="2"/>
              <a:buChar char=""/>
              <a:tabLst>
                <a:tab pos="182880" algn="l"/>
                <a:tab pos="182880" algn="l"/>
                <a:tab pos="457200" algn="l"/>
              </a:tabLst>
            </a:pPr>
            <a:r>
              <a:rPr lang="en-IN" spc="-5" dirty="0">
                <a:effectLst/>
                <a:latin typeface="Times New Roman" panose="02020603050405020304" pitchFamily="18" charset="0"/>
                <a:ea typeface="SimSun" panose="02010600030101010101" pitchFamily="2" charset="-122"/>
              </a:rPr>
              <a:t>TF-IDF Vectorization: Utilization of TF-IDF (Term Frequency-Inverse Document Frequency) vectorization for converting </a:t>
            </a:r>
            <a:r>
              <a:rPr lang="en-IN" spc="-5" dirty="0" err="1">
                <a:effectLst/>
                <a:latin typeface="Times New Roman" panose="02020603050405020304" pitchFamily="18" charset="0"/>
                <a:ea typeface="SimSun" panose="02010600030101010101" pitchFamily="2" charset="-122"/>
              </a:rPr>
              <a:t>preprocessed</a:t>
            </a:r>
            <a:r>
              <a:rPr lang="en-IN" spc="-5" dirty="0">
                <a:effectLst/>
                <a:latin typeface="Times New Roman" panose="02020603050405020304" pitchFamily="18" charset="0"/>
                <a:ea typeface="SimSun" panose="02010600030101010101" pitchFamily="2" charset="-122"/>
              </a:rPr>
              <a:t> text data into numerical features, capturing term importance relative to the entire dataset.</a:t>
            </a:r>
          </a:p>
        </p:txBody>
      </p:sp>
      <p:pic>
        <p:nvPicPr>
          <p:cNvPr id="6" name="Picture 5" descr="A screenshot of a computer&#10;&#10;Description automatically generated">
            <a:extLst>
              <a:ext uri="{FF2B5EF4-FFF2-40B4-BE49-F238E27FC236}">
                <a16:creationId xmlns:a16="http://schemas.microsoft.com/office/drawing/2014/main" id="{F2AB690C-D945-7120-1BC4-5A6AB669D1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21759"/>
            <a:ext cx="4689030" cy="140112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B3BF5C88-43C0-6671-2A98-5D7EA6C251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3670" y="2656348"/>
            <a:ext cx="4689030" cy="181062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A732B893-5395-C254-CB8D-6E21E949C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3670" y="4422099"/>
            <a:ext cx="4701386" cy="2227823"/>
          </a:xfrm>
          <a:prstGeom prst="rect">
            <a:avLst/>
          </a:prstGeom>
        </p:spPr>
      </p:pic>
    </p:spTree>
    <p:extLst>
      <p:ext uri="{BB962C8B-B14F-4D97-AF65-F5344CB8AC3E}">
        <p14:creationId xmlns:p14="http://schemas.microsoft.com/office/powerpoint/2010/main" val="80287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310801" y="1321759"/>
            <a:ext cx="5459803" cy="5049075"/>
          </a:xfrm>
          <a:prstGeom prst="rect">
            <a:avLst/>
          </a:prstGeom>
          <a:noFill/>
        </p:spPr>
        <p:txBody>
          <a:bodyPr wrap="square" rtlCol="0">
            <a:spAutoFit/>
          </a:bodyPr>
          <a:lstStyle/>
          <a:p>
            <a:pPr fontAlgn="base">
              <a:spcBef>
                <a:spcPts val="600"/>
              </a:spcBef>
              <a:spcAft>
                <a:spcPts val="300"/>
              </a:spcAft>
              <a:buSzPts val="1000"/>
              <a:tabLst>
                <a:tab pos="182880" algn="l"/>
              </a:tabLst>
            </a:pPr>
            <a:r>
              <a:rPr lang="en-IN" b="1" i="1" u="none" strike="noStrike" dirty="0">
                <a:ln>
                  <a:noFill/>
                </a:ln>
                <a:effectLst>
                  <a:outerShdw sx="0" sy="0">
                    <a:srgbClr val="000000"/>
                  </a:outerShdw>
                </a:effectLst>
                <a:latin typeface="Times New Roman" panose="02020603050405020304" pitchFamily="18" charset="0"/>
              </a:rPr>
              <a:t>Model Selection</a:t>
            </a:r>
          </a:p>
          <a:p>
            <a:pPr algn="ctr"/>
            <a:r>
              <a:rPr lang="en-IN" dirty="0">
                <a:effectLst/>
                <a:latin typeface="Times New Roman" panose="02020603050405020304" pitchFamily="18" charset="0"/>
                <a:ea typeface="SimSun" panose="02010600030101010101" pitchFamily="2" charset="-122"/>
              </a:rPr>
              <a:t> </a:t>
            </a:r>
          </a:p>
          <a:p>
            <a:pPr marL="342900" lvl="0" indent="-342900" algn="just">
              <a:lnSpc>
                <a:spcPct val="95000"/>
              </a:lnSpc>
              <a:spcAft>
                <a:spcPts val="600"/>
              </a:spcAft>
              <a:buFont typeface="Symbol" pitchFamily="2" charset="2"/>
              <a:buChar char=""/>
              <a:tabLst>
                <a:tab pos="182880" algn="l"/>
              </a:tabLst>
            </a:pPr>
            <a:r>
              <a:rPr lang="en-IN" spc="-5" dirty="0">
                <a:effectLst/>
                <a:latin typeface="Times New Roman" panose="02020603050405020304" pitchFamily="18" charset="0"/>
                <a:ea typeface="SimSun" panose="02010600030101010101" pitchFamily="2" charset="-122"/>
              </a:rPr>
              <a:t>Support Vector Machine (SVM):</a:t>
            </a:r>
            <a:r>
              <a:rPr lang="en-IN" b="1" spc="-5" dirty="0">
                <a:effectLst/>
                <a:latin typeface="Times New Roman" panose="02020603050405020304" pitchFamily="18" charset="0"/>
                <a:ea typeface="SimSun" panose="02010600030101010101" pitchFamily="2" charset="-122"/>
              </a:rPr>
              <a:t> </a:t>
            </a:r>
            <a:r>
              <a:rPr lang="en-IN" spc="-5" dirty="0">
                <a:effectLst/>
                <a:latin typeface="Times New Roman" panose="02020603050405020304" pitchFamily="18" charset="0"/>
                <a:ea typeface="SimSun" panose="02010600030101010101" pitchFamily="2" charset="-122"/>
              </a:rPr>
              <a:t>Employment of a linear Support Vector Machine (SVM) as a primary classifier due to its effectiveness in handling high-dimensional data. SVM identifies the optimal hyperplane for separating data into distinct sentiment classes.</a:t>
            </a:r>
          </a:p>
          <a:p>
            <a:pPr marL="342900" lvl="0" indent="-342900" algn="just">
              <a:lnSpc>
                <a:spcPct val="95000"/>
              </a:lnSpc>
              <a:spcAft>
                <a:spcPts val="600"/>
              </a:spcAft>
              <a:buFont typeface="Symbol" pitchFamily="2" charset="2"/>
              <a:buChar char=""/>
              <a:tabLst>
                <a:tab pos="182880" algn="l"/>
              </a:tabLst>
            </a:pPr>
            <a:r>
              <a:rPr lang="en-IN" spc="-5" dirty="0">
                <a:effectLst/>
                <a:latin typeface="Times New Roman" panose="02020603050405020304" pitchFamily="18" charset="0"/>
                <a:ea typeface="SimSun" panose="02010600030101010101" pitchFamily="2" charset="-122"/>
              </a:rPr>
              <a:t>Random Forest Classifier:</a:t>
            </a:r>
            <a:r>
              <a:rPr lang="en-IN" b="1" spc="-5" dirty="0">
                <a:effectLst/>
                <a:latin typeface="Times New Roman" panose="02020603050405020304" pitchFamily="18" charset="0"/>
                <a:ea typeface="SimSun" panose="02010600030101010101" pitchFamily="2" charset="-122"/>
              </a:rPr>
              <a:t> </a:t>
            </a:r>
            <a:r>
              <a:rPr lang="en-IN" spc="-5" dirty="0">
                <a:effectLst/>
                <a:latin typeface="Times New Roman" panose="02020603050405020304" pitchFamily="18" charset="0"/>
                <a:ea typeface="SimSun" panose="02010600030101010101" pitchFamily="2" charset="-122"/>
              </a:rPr>
              <a:t>Utilization of the Random Forest Classifier, an ensemble learning method, to harness the collective predictive power of multiple decision trees. This approach enhances model robustness and generalizability.</a:t>
            </a:r>
          </a:p>
          <a:p>
            <a:pPr marL="342900" lvl="0" indent="-342900" algn="just">
              <a:lnSpc>
                <a:spcPct val="95000"/>
              </a:lnSpc>
              <a:spcAft>
                <a:spcPts val="600"/>
              </a:spcAft>
              <a:buFont typeface="Symbol" pitchFamily="2" charset="2"/>
              <a:buChar char=""/>
              <a:tabLst>
                <a:tab pos="182880" algn="l"/>
              </a:tabLst>
            </a:pPr>
            <a:r>
              <a:rPr lang="en-IN" spc="-5" dirty="0">
                <a:effectLst/>
                <a:latin typeface="Times New Roman" panose="02020603050405020304" pitchFamily="18" charset="0"/>
                <a:ea typeface="SimSun" panose="02010600030101010101" pitchFamily="2" charset="-122"/>
              </a:rPr>
              <a:t>BERT Model:</a:t>
            </a:r>
            <a:r>
              <a:rPr lang="en-IN" b="1" spc="-5" dirty="0">
                <a:effectLst/>
                <a:latin typeface="Times New Roman" panose="02020603050405020304" pitchFamily="18" charset="0"/>
                <a:ea typeface="SimSun" panose="02010600030101010101" pitchFamily="2" charset="-122"/>
              </a:rPr>
              <a:t> </a:t>
            </a:r>
            <a:r>
              <a:rPr lang="en-IN" spc="-5" dirty="0">
                <a:effectLst/>
                <a:latin typeface="Times New Roman" panose="02020603050405020304" pitchFamily="18" charset="0"/>
                <a:ea typeface="SimSun" panose="02010600030101010101" pitchFamily="2" charset="-122"/>
              </a:rPr>
              <a:t>Integration of the BERT model, a powerful transformer-based architecture, for enhanced sentiment analysis. The BERT model achieved a notable accuracy of 79%, surpassing other models.</a:t>
            </a:r>
          </a:p>
        </p:txBody>
      </p:sp>
      <p:pic>
        <p:nvPicPr>
          <p:cNvPr id="22" name="Picture 21" descr="A screenshot of a computer code&#10;&#10;Description automatically generated">
            <a:extLst>
              <a:ext uri="{FF2B5EF4-FFF2-40B4-BE49-F238E27FC236}">
                <a16:creationId xmlns:a16="http://schemas.microsoft.com/office/drawing/2014/main" id="{612F3E12-8983-9BE9-1C44-5A772B654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979" y="1782694"/>
            <a:ext cx="4851091" cy="1903113"/>
          </a:xfrm>
          <a:prstGeom prst="rect">
            <a:avLst/>
          </a:prstGeom>
        </p:spPr>
      </p:pic>
      <p:pic>
        <p:nvPicPr>
          <p:cNvPr id="23" name="Picture 22" descr="A screenshot of a computer code&#10;&#10;Description automatically generated">
            <a:extLst>
              <a:ext uri="{FF2B5EF4-FFF2-40B4-BE49-F238E27FC236}">
                <a16:creationId xmlns:a16="http://schemas.microsoft.com/office/drawing/2014/main" id="{E08A0C2F-105D-1D12-8704-F738F9592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481" y="3788898"/>
            <a:ext cx="4822590" cy="1689790"/>
          </a:xfrm>
          <a:prstGeom prst="rect">
            <a:avLst/>
          </a:prstGeom>
        </p:spPr>
      </p:pic>
    </p:spTree>
    <p:extLst>
      <p:ext uri="{BB962C8B-B14F-4D97-AF65-F5344CB8AC3E}">
        <p14:creationId xmlns:p14="http://schemas.microsoft.com/office/powerpoint/2010/main" val="3657099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2677</TotalTime>
  <Words>1682</Words>
  <Application>Microsoft Macintosh PowerPoint</Application>
  <PresentationFormat>Widescreen</PresentationFormat>
  <Paragraphs>106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Söhne</vt:lpstr>
      <vt:lpstr>Symbol</vt:lpstr>
      <vt:lpstr>Times New Roman</vt:lpstr>
      <vt:lpstr>Office Theme</vt:lpstr>
      <vt:lpstr>Comparative Sentiment Analysis on Twitter Data using SVM, RandomForest, Vader, and Bert Models</vt:lpstr>
      <vt:lpstr>Contents</vt:lpstr>
      <vt:lpstr>Abstract</vt:lpstr>
      <vt:lpstr>Introduction</vt:lpstr>
      <vt:lpstr>The dataset</vt:lpstr>
      <vt:lpstr>Literature Survey</vt:lpstr>
      <vt:lpstr>Approach &amp; Implementation</vt:lpstr>
      <vt:lpstr>Approach &amp; Implementation</vt:lpstr>
      <vt:lpstr>Approach &amp; Implementation</vt:lpstr>
      <vt:lpstr>Approach &amp; Implementation</vt:lpstr>
      <vt:lpstr>Experiments &amp; Observations</vt:lpstr>
      <vt:lpstr>Experiments &amp; Observations</vt:lpstr>
      <vt:lpstr>Experiments &amp; Observations</vt:lpstr>
      <vt:lpstr>Experiments &amp; Observations</vt:lpstr>
      <vt:lpstr>Experiments &amp; Observations</vt:lpstr>
      <vt:lpstr>Experiments &amp; Observations</vt:lpstr>
      <vt:lpstr>Observations</vt:lpstr>
      <vt:lpstr>Experiments &amp; Observations</vt:lpstr>
      <vt:lpstr>Experiments &amp; Observations</vt:lpstr>
      <vt:lpstr>Conclusions</vt:lpstr>
      <vt:lpstr>Roadmap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 on Heart Attack Risk Prediction Dataset</dc:title>
  <dc:creator>Vikas Kurella</dc:creator>
  <cp:lastModifiedBy>Vikas Kurella</cp:lastModifiedBy>
  <cp:revision>21</cp:revision>
  <dcterms:created xsi:type="dcterms:W3CDTF">2023-10-05T14:37:28Z</dcterms:created>
  <dcterms:modified xsi:type="dcterms:W3CDTF">2023-12-08T00:18:31Z</dcterms:modified>
</cp:coreProperties>
</file>